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4" r:id="rId27"/>
    <p:sldId id="281" r:id="rId28"/>
    <p:sldId id="282" r:id="rId29"/>
    <p:sldId id="283" r:id="rId30"/>
    <p:sldId id="285" r:id="rId31"/>
    <p:sldId id="286" r:id="rId32"/>
    <p:sldId id="287" r:id="rId33"/>
    <p:sldId id="288" r:id="rId34"/>
    <p:sldId id="289" r:id="rId35"/>
    <p:sldId id="290" r:id="rId36"/>
    <p:sldId id="291" r:id="rId37"/>
    <p:sldId id="292" r:id="rId38"/>
    <p:sldId id="297" r:id="rId39"/>
    <p:sldId id="293" r:id="rId40"/>
    <p:sldId id="294" r:id="rId41"/>
    <p:sldId id="295" r:id="rId42"/>
    <p:sldId id="296" r:id="rId43"/>
    <p:sldId id="304" r:id="rId44"/>
    <p:sldId id="298" r:id="rId45"/>
    <p:sldId id="303" r:id="rId46"/>
    <p:sldId id="299" r:id="rId47"/>
    <p:sldId id="300" r:id="rId48"/>
    <p:sldId id="301" r:id="rId49"/>
    <p:sldId id="302"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 id="357" r:id="rId103"/>
    <p:sldId id="358" r:id="rId104"/>
    <p:sldId id="359" r:id="rId10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1416"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viewProps" Target="viewProps.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ableStyles" Target="tableStyle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77A30DC1-53D5-499A-B70D-E799E91D03C9}" type="datetimeFigureOut">
              <a:rPr lang="en-IN" smtClean="0"/>
              <a:t>17-02-2022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0294FC9-0C10-439B-9EC7-D4DFA84FC36D}" type="slidenum">
              <a:rPr lang="en-IN" smtClean="0"/>
              <a:t>‹#›</a:t>
            </a:fld>
            <a:endParaRPr lang="en-IN"/>
          </a:p>
        </p:txBody>
      </p:sp>
    </p:spTree>
    <p:extLst>
      <p:ext uri="{BB962C8B-B14F-4D97-AF65-F5344CB8AC3E}">
        <p14:creationId xmlns:p14="http://schemas.microsoft.com/office/powerpoint/2010/main" val="942397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7A30DC1-53D5-499A-B70D-E799E91D03C9}" type="datetimeFigureOut">
              <a:rPr lang="en-IN" smtClean="0"/>
              <a:t>17-02-2022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0294FC9-0C10-439B-9EC7-D4DFA84FC36D}" type="slidenum">
              <a:rPr lang="en-IN" smtClean="0"/>
              <a:t>‹#›</a:t>
            </a:fld>
            <a:endParaRPr lang="en-IN"/>
          </a:p>
        </p:txBody>
      </p:sp>
    </p:spTree>
    <p:extLst>
      <p:ext uri="{BB962C8B-B14F-4D97-AF65-F5344CB8AC3E}">
        <p14:creationId xmlns:p14="http://schemas.microsoft.com/office/powerpoint/2010/main" val="597161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7A30DC1-53D5-499A-B70D-E799E91D03C9}" type="datetimeFigureOut">
              <a:rPr lang="en-IN" smtClean="0"/>
              <a:t>17-02-2022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0294FC9-0C10-439B-9EC7-D4DFA84FC36D}" type="slidenum">
              <a:rPr lang="en-IN" smtClean="0"/>
              <a:t>‹#›</a:t>
            </a:fld>
            <a:endParaRPr lang="en-IN"/>
          </a:p>
        </p:txBody>
      </p:sp>
    </p:spTree>
    <p:extLst>
      <p:ext uri="{BB962C8B-B14F-4D97-AF65-F5344CB8AC3E}">
        <p14:creationId xmlns:p14="http://schemas.microsoft.com/office/powerpoint/2010/main" val="3924635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7A30DC1-53D5-499A-B70D-E799E91D03C9}" type="datetimeFigureOut">
              <a:rPr lang="en-IN" smtClean="0"/>
              <a:t>17-02-2022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0294FC9-0C10-439B-9EC7-D4DFA84FC36D}" type="slidenum">
              <a:rPr lang="en-IN" smtClean="0"/>
              <a:t>‹#›</a:t>
            </a:fld>
            <a:endParaRPr lang="en-IN"/>
          </a:p>
        </p:txBody>
      </p:sp>
    </p:spTree>
    <p:extLst>
      <p:ext uri="{BB962C8B-B14F-4D97-AF65-F5344CB8AC3E}">
        <p14:creationId xmlns:p14="http://schemas.microsoft.com/office/powerpoint/2010/main" val="2670510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7A30DC1-53D5-499A-B70D-E799E91D03C9}" type="datetimeFigureOut">
              <a:rPr lang="en-IN" smtClean="0"/>
              <a:t>17-02-2022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0294FC9-0C10-439B-9EC7-D4DFA84FC36D}" type="slidenum">
              <a:rPr lang="en-IN" smtClean="0"/>
              <a:t>‹#›</a:t>
            </a:fld>
            <a:endParaRPr lang="en-IN"/>
          </a:p>
        </p:txBody>
      </p:sp>
    </p:spTree>
    <p:extLst>
      <p:ext uri="{BB962C8B-B14F-4D97-AF65-F5344CB8AC3E}">
        <p14:creationId xmlns:p14="http://schemas.microsoft.com/office/powerpoint/2010/main" val="4046699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77A30DC1-53D5-499A-B70D-E799E91D03C9}" type="datetimeFigureOut">
              <a:rPr lang="en-IN" smtClean="0"/>
              <a:t>17-02-2022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0294FC9-0C10-439B-9EC7-D4DFA84FC36D}" type="slidenum">
              <a:rPr lang="en-IN" smtClean="0"/>
              <a:t>‹#›</a:t>
            </a:fld>
            <a:endParaRPr lang="en-IN"/>
          </a:p>
        </p:txBody>
      </p:sp>
    </p:spTree>
    <p:extLst>
      <p:ext uri="{BB962C8B-B14F-4D97-AF65-F5344CB8AC3E}">
        <p14:creationId xmlns:p14="http://schemas.microsoft.com/office/powerpoint/2010/main" val="2421844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77A30DC1-53D5-499A-B70D-E799E91D03C9}" type="datetimeFigureOut">
              <a:rPr lang="en-IN" smtClean="0"/>
              <a:t>17-02-2022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0294FC9-0C10-439B-9EC7-D4DFA84FC36D}" type="slidenum">
              <a:rPr lang="en-IN" smtClean="0"/>
              <a:t>‹#›</a:t>
            </a:fld>
            <a:endParaRPr lang="en-IN"/>
          </a:p>
        </p:txBody>
      </p:sp>
    </p:spTree>
    <p:extLst>
      <p:ext uri="{BB962C8B-B14F-4D97-AF65-F5344CB8AC3E}">
        <p14:creationId xmlns:p14="http://schemas.microsoft.com/office/powerpoint/2010/main" val="16295392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77A30DC1-53D5-499A-B70D-E799E91D03C9}" type="datetimeFigureOut">
              <a:rPr lang="en-IN" smtClean="0"/>
              <a:t>17-02-2022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0294FC9-0C10-439B-9EC7-D4DFA84FC36D}" type="slidenum">
              <a:rPr lang="en-IN" smtClean="0"/>
              <a:t>‹#›</a:t>
            </a:fld>
            <a:endParaRPr lang="en-IN"/>
          </a:p>
        </p:txBody>
      </p:sp>
    </p:spTree>
    <p:extLst>
      <p:ext uri="{BB962C8B-B14F-4D97-AF65-F5344CB8AC3E}">
        <p14:creationId xmlns:p14="http://schemas.microsoft.com/office/powerpoint/2010/main" val="1761474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30DC1-53D5-499A-B70D-E799E91D03C9}" type="datetimeFigureOut">
              <a:rPr lang="en-IN" smtClean="0"/>
              <a:t>17-02-2022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0294FC9-0C10-439B-9EC7-D4DFA84FC36D}" type="slidenum">
              <a:rPr lang="en-IN" smtClean="0"/>
              <a:t>‹#›</a:t>
            </a:fld>
            <a:endParaRPr lang="en-IN"/>
          </a:p>
        </p:txBody>
      </p:sp>
    </p:spTree>
    <p:extLst>
      <p:ext uri="{BB962C8B-B14F-4D97-AF65-F5344CB8AC3E}">
        <p14:creationId xmlns:p14="http://schemas.microsoft.com/office/powerpoint/2010/main" val="2226777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7A30DC1-53D5-499A-B70D-E799E91D03C9}" type="datetimeFigureOut">
              <a:rPr lang="en-IN" smtClean="0"/>
              <a:t>17-02-2022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0294FC9-0C10-439B-9EC7-D4DFA84FC36D}" type="slidenum">
              <a:rPr lang="en-IN" smtClean="0"/>
              <a:t>‹#›</a:t>
            </a:fld>
            <a:endParaRPr lang="en-IN"/>
          </a:p>
        </p:txBody>
      </p:sp>
    </p:spTree>
    <p:extLst>
      <p:ext uri="{BB962C8B-B14F-4D97-AF65-F5344CB8AC3E}">
        <p14:creationId xmlns:p14="http://schemas.microsoft.com/office/powerpoint/2010/main" val="30916553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7A30DC1-53D5-499A-B70D-E799E91D03C9}" type="datetimeFigureOut">
              <a:rPr lang="en-IN" smtClean="0"/>
              <a:t>17-02-2022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0294FC9-0C10-439B-9EC7-D4DFA84FC36D}" type="slidenum">
              <a:rPr lang="en-IN" smtClean="0"/>
              <a:t>‹#›</a:t>
            </a:fld>
            <a:endParaRPr lang="en-IN"/>
          </a:p>
        </p:txBody>
      </p:sp>
    </p:spTree>
    <p:extLst>
      <p:ext uri="{BB962C8B-B14F-4D97-AF65-F5344CB8AC3E}">
        <p14:creationId xmlns:p14="http://schemas.microsoft.com/office/powerpoint/2010/main" val="97952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A30DC1-53D5-499A-B70D-E799E91D03C9}" type="datetimeFigureOut">
              <a:rPr lang="en-IN" smtClean="0"/>
              <a:t>17-02-2022</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294FC9-0C10-439B-9EC7-D4DFA84FC36D}" type="slidenum">
              <a:rPr lang="en-IN" smtClean="0"/>
              <a:t>‹#›</a:t>
            </a:fld>
            <a:endParaRPr lang="en-IN"/>
          </a:p>
        </p:txBody>
      </p:sp>
    </p:spTree>
    <p:extLst>
      <p:ext uri="{BB962C8B-B14F-4D97-AF65-F5344CB8AC3E}">
        <p14:creationId xmlns:p14="http://schemas.microsoft.com/office/powerpoint/2010/main" val="2673079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hyperlink" Target="https://www.guru99.com/regression-testing.html" TargetMode="Externa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hyperlink" Target="https://t4tutorials.com/software-fault-tolerance-mcqs-questions-answers/" TargetMode="Externa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hyperlink" Target="https://t4tutorials.com/software-evolution-and-maintenance-mcqs-questions-answers/" TargetMode="Externa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hyperlink" Target="https://www.javatpoint.com/software-testing-tutorial" TargetMode="Externa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a:t>MCA-II (Semester- III)</a:t>
            </a:r>
            <a:r>
              <a:rPr lang="en-IN" dirty="0"/>
              <a:t/>
            </a:r>
            <a:br>
              <a:rPr lang="en-IN" dirty="0"/>
            </a:br>
            <a:r>
              <a:rPr lang="en-US" sz="3100" b="1" dirty="0"/>
              <a:t>Subject :- Software Testing &amp; Quality </a:t>
            </a:r>
            <a:r>
              <a:rPr lang="en-US" sz="3100" b="1" dirty="0" smtClean="0"/>
              <a:t>Assurance</a:t>
            </a:r>
            <a:r>
              <a:rPr lang="en-IN" dirty="0" smtClean="0"/>
              <a:t/>
            </a:r>
            <a:br>
              <a:rPr lang="en-IN" dirty="0" smtClean="0"/>
            </a:br>
            <a:r>
              <a:rPr lang="en-US" sz="3100" b="1" dirty="0" smtClean="0"/>
              <a:t>(</a:t>
            </a:r>
            <a:r>
              <a:rPr lang="en-US" sz="3100" b="1" dirty="0"/>
              <a:t>Subject Code:- IT-33)</a:t>
            </a:r>
            <a:r>
              <a:rPr lang="en-IN" sz="3100" b="1" dirty="0"/>
              <a:t/>
            </a:r>
            <a:br>
              <a:rPr lang="en-IN" sz="3100" b="1" dirty="0"/>
            </a:br>
            <a:r>
              <a:rPr lang="en-US" b="1" dirty="0"/>
              <a:t>  		  </a:t>
            </a:r>
            <a:r>
              <a:rPr lang="en-US" b="1" dirty="0" smtClean="0"/>
              <a:t/>
            </a:r>
            <a:br>
              <a:rPr lang="en-US" b="1" dirty="0" smtClean="0"/>
            </a:br>
            <a:r>
              <a:rPr lang="en-US" sz="3100" b="1" dirty="0"/>
              <a:t>Chapter: 2] Software Testing Fundamentals </a:t>
            </a:r>
            <a:r>
              <a:rPr lang="en-IN" dirty="0"/>
              <a:t/>
            </a:r>
            <a:br>
              <a:rPr lang="en-IN" dirty="0"/>
            </a:br>
            <a:endParaRPr lang="en-IN" dirty="0"/>
          </a:p>
        </p:txBody>
      </p:sp>
      <p:sp>
        <p:nvSpPr>
          <p:cNvPr id="3" name="Subtitle 2"/>
          <p:cNvSpPr>
            <a:spLocks noGrp="1"/>
          </p:cNvSpPr>
          <p:nvPr>
            <p:ph type="subTitle" idx="1"/>
          </p:nvPr>
        </p:nvSpPr>
        <p:spPr/>
        <p:txBody>
          <a:bodyPr/>
          <a:lstStyle/>
          <a:p>
            <a:r>
              <a:rPr lang="en-US" dirty="0" smtClean="0"/>
              <a:t>Prof. </a:t>
            </a:r>
            <a:r>
              <a:rPr lang="en-US" dirty="0" err="1" smtClean="0"/>
              <a:t>Sachin</a:t>
            </a:r>
            <a:r>
              <a:rPr lang="en-US" dirty="0" smtClean="0"/>
              <a:t> </a:t>
            </a:r>
            <a:r>
              <a:rPr lang="en-US" dirty="0" err="1" smtClean="0"/>
              <a:t>Lende</a:t>
            </a:r>
            <a:endParaRPr lang="en-IN" dirty="0"/>
          </a:p>
        </p:txBody>
      </p:sp>
    </p:spTree>
    <p:extLst>
      <p:ext uri="{BB962C8B-B14F-4D97-AF65-F5344CB8AC3E}">
        <p14:creationId xmlns:p14="http://schemas.microsoft.com/office/powerpoint/2010/main" val="1472622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2.5 Seven Testing Principle</a:t>
            </a:r>
            <a:r>
              <a:rPr lang="en-US" dirty="0"/>
              <a:t> </a:t>
            </a:r>
            <a:endParaRPr lang="en-IN" dirty="0"/>
          </a:p>
        </p:txBody>
      </p:sp>
      <p:sp>
        <p:nvSpPr>
          <p:cNvPr id="3" name="Content Placeholder 2"/>
          <p:cNvSpPr>
            <a:spLocks noGrp="1"/>
          </p:cNvSpPr>
          <p:nvPr>
            <p:ph idx="1"/>
          </p:nvPr>
        </p:nvSpPr>
        <p:spPr/>
        <p:txBody>
          <a:bodyPr/>
          <a:lstStyle/>
          <a:p>
            <a:pPr lvl="0"/>
            <a:r>
              <a:rPr lang="en-US" dirty="0"/>
              <a:t>Testing shows presence of defects</a:t>
            </a:r>
            <a:endParaRPr lang="en-IN" dirty="0"/>
          </a:p>
          <a:p>
            <a:pPr lvl="0"/>
            <a:r>
              <a:rPr lang="en-US" dirty="0"/>
              <a:t>Exhaustive testing is not possible</a:t>
            </a:r>
            <a:endParaRPr lang="en-IN" dirty="0"/>
          </a:p>
          <a:p>
            <a:pPr lvl="0"/>
            <a:r>
              <a:rPr lang="en-US" dirty="0"/>
              <a:t>Early testing</a:t>
            </a:r>
            <a:endParaRPr lang="en-IN" dirty="0"/>
          </a:p>
          <a:p>
            <a:pPr lvl="0"/>
            <a:r>
              <a:rPr lang="en-US" dirty="0"/>
              <a:t>Defect clustering</a:t>
            </a:r>
            <a:endParaRPr lang="en-IN" dirty="0"/>
          </a:p>
          <a:p>
            <a:pPr lvl="0"/>
            <a:r>
              <a:rPr lang="en-US" dirty="0"/>
              <a:t>Pesticide paradox</a:t>
            </a:r>
            <a:endParaRPr lang="en-IN" dirty="0"/>
          </a:p>
          <a:p>
            <a:pPr lvl="0"/>
            <a:r>
              <a:rPr lang="en-US" dirty="0"/>
              <a:t>Testing is context dependent</a:t>
            </a:r>
            <a:endParaRPr lang="en-IN" dirty="0"/>
          </a:p>
          <a:p>
            <a:pPr lvl="0"/>
            <a:r>
              <a:rPr lang="en-US" dirty="0"/>
              <a:t>Absence of errors fallacy</a:t>
            </a:r>
            <a:endParaRPr lang="en-IN" dirty="0"/>
          </a:p>
          <a:p>
            <a:endParaRPr lang="en-IN" dirty="0"/>
          </a:p>
        </p:txBody>
      </p:sp>
    </p:spTree>
    <p:extLst>
      <p:ext uri="{BB962C8B-B14F-4D97-AF65-F5344CB8AC3E}">
        <p14:creationId xmlns:p14="http://schemas.microsoft.com/office/powerpoint/2010/main" val="23606127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126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71600" y="1052737"/>
            <a:ext cx="7128791" cy="46394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919712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Sanity Testing</a:t>
            </a:r>
            <a:endParaRPr lang="en-IN" dirty="0"/>
          </a:p>
        </p:txBody>
      </p:sp>
      <p:sp>
        <p:nvSpPr>
          <p:cNvPr id="3" name="Content Placeholder 2"/>
          <p:cNvSpPr>
            <a:spLocks noGrp="1"/>
          </p:cNvSpPr>
          <p:nvPr>
            <p:ph idx="1"/>
          </p:nvPr>
        </p:nvSpPr>
        <p:spPr/>
        <p:txBody>
          <a:bodyPr>
            <a:normAutofit lnSpcReduction="10000"/>
          </a:bodyPr>
          <a:lstStyle/>
          <a:p>
            <a:r>
              <a:rPr lang="en-US" dirty="0"/>
              <a:t>Sanity testing is a kind of Software Testing performed after receiving a software build, with minor changes in code, or functionality, to ascertain that the bugs have been fixed and no further issues are introduced due to these changes. The goal is to determine that the proposed functionality works roughly as expected. If sanity test fails, the build is rejected to save the time and costs involved in a more rigorous testing.</a:t>
            </a:r>
            <a:endParaRPr lang="en-IN" dirty="0"/>
          </a:p>
          <a:p>
            <a:endParaRPr lang="en-IN" dirty="0"/>
          </a:p>
        </p:txBody>
      </p:sp>
    </p:spTree>
    <p:extLst>
      <p:ext uri="{BB962C8B-B14F-4D97-AF65-F5344CB8AC3E}">
        <p14:creationId xmlns:p14="http://schemas.microsoft.com/office/powerpoint/2010/main" val="57076606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229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87624" y="764705"/>
            <a:ext cx="6624735" cy="49518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6828520"/>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The key difference between Smoke Testing and Sanity Testing</a:t>
            </a:r>
            <a:r>
              <a:rPr lang="en-IN" b="1" dirty="0"/>
              <a:t/>
            </a:r>
            <a:br>
              <a:rPr lang="en-IN" b="1" dirty="0"/>
            </a:br>
            <a:endParaRPr lang="en-IN" dirty="0"/>
          </a:p>
        </p:txBody>
      </p:sp>
      <p:pic>
        <p:nvPicPr>
          <p:cNvPr id="1331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71600" y="1484784"/>
            <a:ext cx="7200800" cy="41044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5913353"/>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40435699"/>
              </p:ext>
            </p:extLst>
          </p:nvPr>
        </p:nvGraphicFramePr>
        <p:xfrm>
          <a:off x="1403648" y="188640"/>
          <a:ext cx="6192688" cy="6091885"/>
        </p:xfrm>
        <a:graphic>
          <a:graphicData uri="http://schemas.openxmlformats.org/drawingml/2006/table">
            <a:tbl>
              <a:tblPr firstRow="1" firstCol="1" bandRow="1">
                <a:tableStyleId>{5C22544A-7EE6-4342-B048-85BDC9FD1C3A}</a:tableStyleId>
              </a:tblPr>
              <a:tblGrid>
                <a:gridCol w="1548172"/>
                <a:gridCol w="1548172"/>
                <a:gridCol w="1548172"/>
                <a:gridCol w="1548172"/>
              </a:tblGrid>
              <a:tr h="335382">
                <a:tc>
                  <a:txBody>
                    <a:bodyPr/>
                    <a:lstStyle/>
                    <a:p>
                      <a:pPr>
                        <a:lnSpc>
                          <a:spcPct val="115000"/>
                        </a:lnSpc>
                        <a:spcAft>
                          <a:spcPts val="0"/>
                        </a:spcAft>
                      </a:pPr>
                      <a:r>
                        <a:rPr lang="en-IN" sz="700" dirty="0" err="1">
                          <a:effectLst/>
                        </a:rPr>
                        <a:t>S.No</a:t>
                      </a:r>
                      <a:r>
                        <a:rPr lang="en-IN" sz="700" dirty="0">
                          <a:effectLst/>
                        </a:rPr>
                        <a:t>.</a:t>
                      </a:r>
                      <a:endParaRPr lang="en-IN" sz="600" dirty="0">
                        <a:effectLst/>
                        <a:latin typeface="Calibri"/>
                        <a:ea typeface="Calibri"/>
                        <a:cs typeface="Times New Roman"/>
                      </a:endParaRPr>
                    </a:p>
                  </a:txBody>
                  <a:tcPr marL="63573" marR="63573" marT="63573" marB="63573"/>
                </a:tc>
                <a:tc>
                  <a:txBody>
                    <a:bodyPr/>
                    <a:lstStyle/>
                    <a:p>
                      <a:pPr>
                        <a:lnSpc>
                          <a:spcPct val="115000"/>
                        </a:lnSpc>
                        <a:spcAft>
                          <a:spcPts val="0"/>
                        </a:spcAft>
                      </a:pPr>
                      <a:r>
                        <a:rPr lang="en-IN" sz="700">
                          <a:effectLst/>
                        </a:rPr>
                        <a:t>Comparison Basis</a:t>
                      </a:r>
                      <a:endParaRPr lang="en-IN" sz="600">
                        <a:effectLst/>
                        <a:latin typeface="Calibri"/>
                        <a:ea typeface="Calibri"/>
                        <a:cs typeface="Times New Roman"/>
                      </a:endParaRPr>
                    </a:p>
                  </a:txBody>
                  <a:tcPr marL="63573" marR="63573" marT="63573" marB="63573"/>
                </a:tc>
                <a:tc>
                  <a:txBody>
                    <a:bodyPr/>
                    <a:lstStyle/>
                    <a:p>
                      <a:pPr>
                        <a:lnSpc>
                          <a:spcPct val="115000"/>
                        </a:lnSpc>
                        <a:spcAft>
                          <a:spcPts val="0"/>
                        </a:spcAft>
                      </a:pPr>
                      <a:r>
                        <a:rPr lang="en-IN" sz="700">
                          <a:effectLst/>
                        </a:rPr>
                        <a:t>Smoke Testing</a:t>
                      </a:r>
                      <a:endParaRPr lang="en-IN" sz="600">
                        <a:effectLst/>
                        <a:latin typeface="Calibri"/>
                        <a:ea typeface="Calibri"/>
                        <a:cs typeface="Times New Roman"/>
                      </a:endParaRPr>
                    </a:p>
                  </a:txBody>
                  <a:tcPr marL="63573" marR="63573" marT="63573" marB="63573"/>
                </a:tc>
                <a:tc>
                  <a:txBody>
                    <a:bodyPr/>
                    <a:lstStyle/>
                    <a:p>
                      <a:pPr>
                        <a:lnSpc>
                          <a:spcPct val="115000"/>
                        </a:lnSpc>
                        <a:spcAft>
                          <a:spcPts val="0"/>
                        </a:spcAft>
                      </a:pPr>
                      <a:r>
                        <a:rPr lang="en-IN" sz="700">
                          <a:effectLst/>
                        </a:rPr>
                        <a:t>Sanity Testing</a:t>
                      </a:r>
                      <a:endParaRPr lang="en-IN" sz="600">
                        <a:effectLst/>
                        <a:latin typeface="Calibri"/>
                        <a:ea typeface="Calibri"/>
                        <a:cs typeface="Times New Roman"/>
                      </a:endParaRPr>
                    </a:p>
                  </a:txBody>
                  <a:tcPr marL="63573" marR="63573" marT="63573" marB="63573"/>
                </a:tc>
              </a:tr>
              <a:tr h="750797">
                <a:tc>
                  <a:txBody>
                    <a:bodyPr/>
                    <a:lstStyle/>
                    <a:p>
                      <a:pPr algn="just">
                        <a:lnSpc>
                          <a:spcPct val="115000"/>
                        </a:lnSpc>
                        <a:spcAft>
                          <a:spcPts val="0"/>
                        </a:spcAft>
                      </a:pPr>
                      <a:r>
                        <a:rPr lang="en-IN" sz="700">
                          <a:effectLst/>
                        </a:rPr>
                        <a:t>1</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Test coverage</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It is a broad approach to testing where all parts of the application are tested.</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It is a narrow approach to testing where specific parts of the application are tested.</a:t>
                      </a:r>
                      <a:endParaRPr lang="en-IN" sz="600">
                        <a:effectLst/>
                        <a:latin typeface="Calibri"/>
                        <a:ea typeface="Calibri"/>
                        <a:cs typeface="Times New Roman"/>
                      </a:endParaRPr>
                    </a:p>
                  </a:txBody>
                  <a:tcPr marL="42382" marR="42382" marT="42382" marB="42382"/>
                </a:tc>
              </a:tr>
              <a:tr h="750797">
                <a:tc>
                  <a:txBody>
                    <a:bodyPr/>
                    <a:lstStyle/>
                    <a:p>
                      <a:pPr algn="just">
                        <a:lnSpc>
                          <a:spcPct val="115000"/>
                        </a:lnSpc>
                        <a:spcAft>
                          <a:spcPts val="0"/>
                        </a:spcAft>
                      </a:pPr>
                      <a:r>
                        <a:rPr lang="en-IN" sz="700">
                          <a:effectLst/>
                        </a:rPr>
                        <a:t>2</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Measures</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It measures the stability of the system by performing rigorous testing.</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It measures the rationality of the system by performing rigorous testing.</a:t>
                      </a:r>
                      <a:endParaRPr lang="en-IN" sz="600">
                        <a:effectLst/>
                        <a:latin typeface="Calibri"/>
                        <a:ea typeface="Calibri"/>
                        <a:cs typeface="Times New Roman"/>
                      </a:endParaRPr>
                    </a:p>
                  </a:txBody>
                  <a:tcPr marL="42382" marR="42382" marT="42382" marB="42382"/>
                </a:tc>
              </a:tr>
              <a:tr h="588722">
                <a:tc>
                  <a:txBody>
                    <a:bodyPr/>
                    <a:lstStyle/>
                    <a:p>
                      <a:pPr algn="just">
                        <a:lnSpc>
                          <a:spcPct val="115000"/>
                        </a:lnSpc>
                        <a:spcAft>
                          <a:spcPts val="0"/>
                        </a:spcAft>
                      </a:pPr>
                      <a:r>
                        <a:rPr lang="en-IN" sz="700">
                          <a:effectLst/>
                        </a:rPr>
                        <a:t>3</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Technique</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Smoke testing can be either manual or automated.</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Sanity testing can be done without test cases or scripts.</a:t>
                      </a:r>
                      <a:endParaRPr lang="en-IN" sz="600">
                        <a:effectLst/>
                        <a:latin typeface="Calibri"/>
                        <a:ea typeface="Calibri"/>
                        <a:cs typeface="Times New Roman"/>
                      </a:endParaRPr>
                    </a:p>
                  </a:txBody>
                  <a:tcPr marL="42382" marR="42382" marT="42382" marB="42382"/>
                </a:tc>
              </a:tr>
              <a:tr h="426650">
                <a:tc>
                  <a:txBody>
                    <a:bodyPr/>
                    <a:lstStyle/>
                    <a:p>
                      <a:pPr algn="just">
                        <a:lnSpc>
                          <a:spcPct val="115000"/>
                        </a:lnSpc>
                        <a:spcAft>
                          <a:spcPts val="0"/>
                        </a:spcAft>
                      </a:pPr>
                      <a:r>
                        <a:rPr lang="en-IN" sz="700">
                          <a:effectLst/>
                        </a:rPr>
                        <a:t>4</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Executed by</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It is performed by both testers and developers.</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It is performed by only testers.</a:t>
                      </a:r>
                      <a:endParaRPr lang="en-IN" sz="600">
                        <a:effectLst/>
                        <a:latin typeface="Calibri"/>
                        <a:ea typeface="Calibri"/>
                        <a:cs typeface="Times New Roman"/>
                      </a:endParaRPr>
                    </a:p>
                  </a:txBody>
                  <a:tcPr marL="42382" marR="42382" marT="42382" marB="42382"/>
                </a:tc>
              </a:tr>
              <a:tr h="884646">
                <a:tc>
                  <a:txBody>
                    <a:bodyPr/>
                    <a:lstStyle/>
                    <a:p>
                      <a:pPr algn="just">
                        <a:lnSpc>
                          <a:spcPct val="115000"/>
                        </a:lnSpc>
                        <a:spcAft>
                          <a:spcPts val="0"/>
                        </a:spcAft>
                      </a:pPr>
                      <a:r>
                        <a:rPr lang="en-IN" sz="700">
                          <a:effectLst/>
                        </a:rPr>
                        <a:t>5</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Purpose</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Testing is done without getting into deep but whenever needed tester has to go into deep.</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Sanity testing does not need to go into deep of the application.</a:t>
                      </a:r>
                      <a:endParaRPr lang="en-IN" sz="600">
                        <a:effectLst/>
                        <a:latin typeface="Calibri"/>
                        <a:ea typeface="Calibri"/>
                        <a:cs typeface="Times New Roman"/>
                      </a:endParaRPr>
                    </a:p>
                  </a:txBody>
                  <a:tcPr marL="42382" marR="42382" marT="42382" marB="42382"/>
                </a:tc>
              </a:tr>
              <a:tr h="750797">
                <a:tc>
                  <a:txBody>
                    <a:bodyPr/>
                    <a:lstStyle/>
                    <a:p>
                      <a:pPr algn="just">
                        <a:lnSpc>
                          <a:spcPct val="115000"/>
                        </a:lnSpc>
                        <a:spcAft>
                          <a:spcPts val="0"/>
                        </a:spcAft>
                      </a:pPr>
                      <a:r>
                        <a:rPr lang="en-IN" sz="700">
                          <a:effectLst/>
                        </a:rPr>
                        <a:t>6.</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Performed at</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Smoke testing is the first testing performed on the initial build.</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dirty="0">
                          <a:effectLst/>
                        </a:rPr>
                        <a:t>Sanity testing is performed when the build is comparatively stable.</a:t>
                      </a:r>
                      <a:endParaRPr lang="en-IN" sz="600" dirty="0">
                        <a:effectLst/>
                        <a:latin typeface="Calibri"/>
                        <a:ea typeface="Calibri"/>
                        <a:cs typeface="Times New Roman"/>
                      </a:endParaRPr>
                    </a:p>
                  </a:txBody>
                  <a:tcPr marL="42382" marR="42382" marT="42382" marB="42382"/>
                </a:tc>
              </a:tr>
              <a:tr h="426650">
                <a:tc>
                  <a:txBody>
                    <a:bodyPr/>
                    <a:lstStyle/>
                    <a:p>
                      <a:pPr algn="just">
                        <a:lnSpc>
                          <a:spcPct val="115000"/>
                        </a:lnSpc>
                        <a:spcAft>
                          <a:spcPts val="0"/>
                        </a:spcAft>
                      </a:pPr>
                      <a:r>
                        <a:rPr lang="en-IN" sz="700">
                          <a:effectLst/>
                        </a:rPr>
                        <a:t>7</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Documentation</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Smoke testing is documented.</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Sanity testing is not documented.</a:t>
                      </a:r>
                      <a:endParaRPr lang="en-IN" sz="600">
                        <a:effectLst/>
                        <a:latin typeface="Calibri"/>
                        <a:ea typeface="Calibri"/>
                        <a:cs typeface="Times New Roman"/>
                      </a:endParaRPr>
                    </a:p>
                  </a:txBody>
                  <a:tcPr marL="42382" marR="42382" marT="42382" marB="42382"/>
                </a:tc>
              </a:tr>
              <a:tr h="588722">
                <a:tc>
                  <a:txBody>
                    <a:bodyPr/>
                    <a:lstStyle/>
                    <a:p>
                      <a:pPr algn="just">
                        <a:lnSpc>
                          <a:spcPct val="115000"/>
                        </a:lnSpc>
                        <a:spcAft>
                          <a:spcPts val="0"/>
                        </a:spcAft>
                      </a:pPr>
                      <a:r>
                        <a:rPr lang="en-IN" sz="700">
                          <a:effectLst/>
                        </a:rPr>
                        <a:t>8</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Used to</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It is used to test End to End function of the application.</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It is used to test only modified or defect fixed functions.</a:t>
                      </a:r>
                      <a:endParaRPr lang="en-IN" sz="600">
                        <a:effectLst/>
                        <a:latin typeface="Calibri"/>
                        <a:ea typeface="Calibri"/>
                        <a:cs typeface="Times New Roman"/>
                      </a:endParaRPr>
                    </a:p>
                  </a:txBody>
                  <a:tcPr marL="42382" marR="42382" marT="42382" marB="42382"/>
                </a:tc>
              </a:tr>
              <a:tr h="588722">
                <a:tc>
                  <a:txBody>
                    <a:bodyPr/>
                    <a:lstStyle/>
                    <a:p>
                      <a:pPr algn="just">
                        <a:lnSpc>
                          <a:spcPct val="115000"/>
                        </a:lnSpc>
                        <a:spcAft>
                          <a:spcPts val="0"/>
                        </a:spcAft>
                      </a:pPr>
                      <a:r>
                        <a:rPr lang="en-IN" sz="700">
                          <a:effectLst/>
                        </a:rPr>
                        <a:t>9</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Subset</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a:effectLst/>
                        </a:rPr>
                        <a:t>It is considered as a subset of acceptance testing.</a:t>
                      </a:r>
                      <a:endParaRPr lang="en-IN" sz="600">
                        <a:effectLst/>
                        <a:latin typeface="Calibri"/>
                        <a:ea typeface="Calibri"/>
                        <a:cs typeface="Times New Roman"/>
                      </a:endParaRPr>
                    </a:p>
                  </a:txBody>
                  <a:tcPr marL="42382" marR="42382" marT="42382" marB="42382"/>
                </a:tc>
                <a:tc>
                  <a:txBody>
                    <a:bodyPr/>
                    <a:lstStyle/>
                    <a:p>
                      <a:pPr algn="just">
                        <a:lnSpc>
                          <a:spcPct val="115000"/>
                        </a:lnSpc>
                        <a:spcAft>
                          <a:spcPts val="0"/>
                        </a:spcAft>
                      </a:pPr>
                      <a:r>
                        <a:rPr lang="en-IN" sz="700" dirty="0">
                          <a:effectLst/>
                        </a:rPr>
                        <a:t>It is considered as a subset of regression testing.</a:t>
                      </a:r>
                      <a:endParaRPr lang="en-IN" sz="600" dirty="0">
                        <a:effectLst/>
                        <a:latin typeface="Calibri"/>
                        <a:ea typeface="Calibri"/>
                        <a:cs typeface="Times New Roman"/>
                      </a:endParaRPr>
                    </a:p>
                  </a:txBody>
                  <a:tcPr marL="42382" marR="42382" marT="42382" marB="42382"/>
                </a:tc>
              </a:tr>
            </a:tbl>
          </a:graphicData>
        </a:graphic>
      </p:graphicFrame>
    </p:spTree>
    <p:extLst>
      <p:ext uri="{BB962C8B-B14F-4D97-AF65-F5344CB8AC3E}">
        <p14:creationId xmlns:p14="http://schemas.microsoft.com/office/powerpoint/2010/main" val="41084807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Testing shows the presence of defects</a:t>
            </a:r>
            <a:endParaRPr lang="en-IN" dirty="0"/>
          </a:p>
        </p:txBody>
      </p:sp>
      <p:sp>
        <p:nvSpPr>
          <p:cNvPr id="3" name="Content Placeholder 2"/>
          <p:cNvSpPr>
            <a:spLocks noGrp="1"/>
          </p:cNvSpPr>
          <p:nvPr>
            <p:ph idx="1"/>
          </p:nvPr>
        </p:nvSpPr>
        <p:spPr/>
        <p:txBody>
          <a:bodyPr/>
          <a:lstStyle/>
          <a:p>
            <a:pPr algn="just"/>
            <a:r>
              <a:rPr lang="en-US" dirty="0" smtClean="0"/>
              <a:t>The </a:t>
            </a:r>
            <a:r>
              <a:rPr lang="en-US" dirty="0"/>
              <a:t>goal of software testing is to make the software fail. Software testing reduces the presence of defects. Software testing talks about the presence of defects and doesn’t talk about the absence of defects. Software testing can ensure that defects are present but it can not prove that software is defect-free</a:t>
            </a:r>
            <a:endParaRPr lang="en-IN" dirty="0"/>
          </a:p>
        </p:txBody>
      </p:sp>
    </p:spTree>
    <p:extLst>
      <p:ext uri="{BB962C8B-B14F-4D97-AF65-F5344CB8AC3E}">
        <p14:creationId xmlns:p14="http://schemas.microsoft.com/office/powerpoint/2010/main" val="28044821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Exhaustive testing is not possible</a:t>
            </a:r>
            <a:endParaRPr lang="en-IN" dirty="0"/>
          </a:p>
        </p:txBody>
      </p:sp>
      <p:sp>
        <p:nvSpPr>
          <p:cNvPr id="3" name="Content Placeholder 2"/>
          <p:cNvSpPr>
            <a:spLocks noGrp="1"/>
          </p:cNvSpPr>
          <p:nvPr>
            <p:ph idx="1"/>
          </p:nvPr>
        </p:nvSpPr>
        <p:spPr/>
        <p:txBody>
          <a:bodyPr>
            <a:normAutofit lnSpcReduction="10000"/>
          </a:bodyPr>
          <a:lstStyle/>
          <a:p>
            <a:pPr algn="just"/>
            <a:r>
              <a:rPr lang="en-US" dirty="0"/>
              <a:t>It is the process of testing the functionality of the software in all possible inputs (valid or invalid) and pre-conditions is known as exhaustive testing. Exhaustive testing is impossible means the software can never test at every test case. It can test only some test cases and assume that the software is correct and it will produce the correct output in every test case. If the software will test every test case then it will take more cost, effort, </a:t>
            </a:r>
            <a:r>
              <a:rPr lang="en-US" dirty="0" smtClean="0"/>
              <a:t>etc.</a:t>
            </a:r>
            <a:endParaRPr lang="en-IN" dirty="0"/>
          </a:p>
        </p:txBody>
      </p:sp>
    </p:spTree>
    <p:extLst>
      <p:ext uri="{BB962C8B-B14F-4D97-AF65-F5344CB8AC3E}">
        <p14:creationId xmlns:p14="http://schemas.microsoft.com/office/powerpoint/2010/main" val="16511616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Early Testing</a:t>
            </a:r>
            <a:endParaRPr lang="en-IN" dirty="0"/>
          </a:p>
        </p:txBody>
      </p:sp>
      <p:sp>
        <p:nvSpPr>
          <p:cNvPr id="3" name="Content Placeholder 2"/>
          <p:cNvSpPr>
            <a:spLocks noGrp="1"/>
          </p:cNvSpPr>
          <p:nvPr>
            <p:ph idx="1"/>
          </p:nvPr>
        </p:nvSpPr>
        <p:spPr/>
        <p:txBody>
          <a:bodyPr>
            <a:normAutofit fontScale="92500" lnSpcReduction="10000"/>
          </a:bodyPr>
          <a:lstStyle/>
          <a:p>
            <a:pPr algn="just"/>
            <a:r>
              <a:rPr lang="en-US" dirty="0"/>
              <a:t>Testing should start as early as possible in the Software Development Life Cycle. So that any defects in the requirements or design phase are captured in early stages. It is much cheaper to fix a Defect in the early stages of testing</a:t>
            </a:r>
            <a:r>
              <a:rPr lang="en-US" dirty="0" smtClean="0"/>
              <a:t>.</a:t>
            </a:r>
            <a:r>
              <a:rPr lang="en-US" dirty="0"/>
              <a:t> To find the defect in the software, early test activity shall be started. The defect detected in the early phases of SDLC will be very less expensive. For better performance of software, software testing will start at the initial phase </a:t>
            </a:r>
            <a:endParaRPr lang="en-IN" dirty="0"/>
          </a:p>
        </p:txBody>
      </p:sp>
    </p:spTree>
    <p:extLst>
      <p:ext uri="{BB962C8B-B14F-4D97-AF65-F5344CB8AC3E}">
        <p14:creationId xmlns:p14="http://schemas.microsoft.com/office/powerpoint/2010/main" val="220587842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Defect Clustering</a:t>
            </a:r>
            <a:endParaRPr lang="en-IN" dirty="0"/>
          </a:p>
        </p:txBody>
      </p:sp>
      <p:sp>
        <p:nvSpPr>
          <p:cNvPr id="3" name="Content Placeholder 2"/>
          <p:cNvSpPr>
            <a:spLocks noGrp="1"/>
          </p:cNvSpPr>
          <p:nvPr>
            <p:ph idx="1"/>
          </p:nvPr>
        </p:nvSpPr>
        <p:spPr/>
        <p:txBody>
          <a:bodyPr>
            <a:normAutofit lnSpcReduction="10000"/>
          </a:bodyPr>
          <a:lstStyle/>
          <a:p>
            <a:pPr algn="just"/>
            <a:r>
              <a:rPr lang="en-US" dirty="0"/>
              <a:t>Defect Clustering which states that a small number of modules contain most of the defects detected. This is the application of the Pareto Principle to software testing: approximately 80% of the problems are found in 20% of the </a:t>
            </a:r>
            <a:r>
              <a:rPr lang="en-US" dirty="0" smtClean="0"/>
              <a:t>modules</a:t>
            </a:r>
          </a:p>
          <a:p>
            <a:pPr algn="just"/>
            <a:r>
              <a:rPr lang="en-US" dirty="0"/>
              <a:t>If the same tests are repeated over and over again, eventually the same test cases will no longer find new bugs.</a:t>
            </a:r>
            <a:endParaRPr lang="en-IN" dirty="0"/>
          </a:p>
          <a:p>
            <a:endParaRPr lang="en-IN" dirty="0"/>
          </a:p>
        </p:txBody>
      </p:sp>
    </p:spTree>
    <p:extLst>
      <p:ext uri="{BB962C8B-B14F-4D97-AF65-F5344CB8AC3E}">
        <p14:creationId xmlns:p14="http://schemas.microsoft.com/office/powerpoint/2010/main" val="31971579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Pesticide Paradox</a:t>
            </a:r>
            <a:endParaRPr lang="en-IN" dirty="0"/>
          </a:p>
        </p:txBody>
      </p:sp>
      <p:sp>
        <p:nvSpPr>
          <p:cNvPr id="3" name="Content Placeholder 2"/>
          <p:cNvSpPr>
            <a:spLocks noGrp="1"/>
          </p:cNvSpPr>
          <p:nvPr>
            <p:ph idx="1"/>
          </p:nvPr>
        </p:nvSpPr>
        <p:spPr/>
        <p:txBody>
          <a:bodyPr>
            <a:normAutofit fontScale="85000" lnSpcReduction="10000"/>
          </a:bodyPr>
          <a:lstStyle/>
          <a:p>
            <a:pPr algn="just"/>
            <a:r>
              <a:rPr lang="en-US" dirty="0"/>
              <a:t>Repeating the same test cases, again and again, will not find new bugs. So it is necessary to review the test cases and add or update test cases to find new bugs.</a:t>
            </a:r>
            <a:endParaRPr lang="en-IN" dirty="0"/>
          </a:p>
          <a:p>
            <a:pPr algn="just"/>
            <a:r>
              <a:rPr lang="en-US" dirty="0"/>
              <a:t>Repetitive use of the same pesticide mix to eradicate insects during farming will over time lead to the insects developing resistance to the pesticide Thereby ineffective of pesticides on insects. The same applies to software testing. If the same set of repetitive tests are conducted, the method will be useless for discovering new defects.</a:t>
            </a:r>
            <a:endParaRPr lang="en-IN" dirty="0"/>
          </a:p>
          <a:p>
            <a:endParaRPr lang="en-IN" dirty="0"/>
          </a:p>
        </p:txBody>
      </p:sp>
    </p:spTree>
    <p:extLst>
      <p:ext uri="{BB962C8B-B14F-4D97-AF65-F5344CB8AC3E}">
        <p14:creationId xmlns:p14="http://schemas.microsoft.com/office/powerpoint/2010/main" val="30610856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Testing is context-dependent</a:t>
            </a:r>
            <a:endParaRPr lang="en-IN" dirty="0"/>
          </a:p>
        </p:txBody>
      </p:sp>
      <p:sp>
        <p:nvSpPr>
          <p:cNvPr id="3" name="Content Placeholder 2"/>
          <p:cNvSpPr>
            <a:spLocks noGrp="1"/>
          </p:cNvSpPr>
          <p:nvPr>
            <p:ph idx="1"/>
          </p:nvPr>
        </p:nvSpPr>
        <p:spPr/>
        <p:txBody>
          <a:bodyPr/>
          <a:lstStyle/>
          <a:p>
            <a:pPr algn="just"/>
            <a:r>
              <a:rPr lang="en-US" dirty="0"/>
              <a:t>The testing approach depends on the context of the software developed. Different types of software need to perform different types of testing. For example, The testing of the e-commerce site is different from the testing of the Android application.</a:t>
            </a:r>
            <a:endParaRPr lang="en-IN" dirty="0"/>
          </a:p>
          <a:p>
            <a:endParaRPr lang="en-IN" dirty="0"/>
          </a:p>
        </p:txBody>
      </p:sp>
    </p:spTree>
    <p:extLst>
      <p:ext uri="{BB962C8B-B14F-4D97-AF65-F5344CB8AC3E}">
        <p14:creationId xmlns:p14="http://schemas.microsoft.com/office/powerpoint/2010/main" val="251817804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Absence of errors fallacy</a:t>
            </a:r>
            <a:endParaRPr lang="en-IN" dirty="0"/>
          </a:p>
        </p:txBody>
      </p:sp>
      <p:sp>
        <p:nvSpPr>
          <p:cNvPr id="3" name="Content Placeholder 2"/>
          <p:cNvSpPr>
            <a:spLocks noGrp="1"/>
          </p:cNvSpPr>
          <p:nvPr>
            <p:ph idx="1"/>
          </p:nvPr>
        </p:nvSpPr>
        <p:spPr/>
        <p:txBody>
          <a:bodyPr>
            <a:normAutofit fontScale="85000" lnSpcReduction="20000"/>
          </a:bodyPr>
          <a:lstStyle/>
          <a:p>
            <a:pPr algn="just"/>
            <a:r>
              <a:rPr lang="en-US" dirty="0"/>
              <a:t>If a built software is 99% bug-free but it does not follow the user requirement then it is unusable. It is not only necessary that software is 99% bug-free but it is also mandatory to fulfill all the customer requirements.</a:t>
            </a:r>
            <a:endParaRPr lang="en-IN" dirty="0"/>
          </a:p>
          <a:p>
            <a:pPr algn="just"/>
            <a:r>
              <a:rPr lang="en-US" dirty="0"/>
              <a:t>It is possible that software which is 99% bug-free is still unusable. This can be the case if the system is tested thoroughly for the wrong requirement. Software testing is not mere finding defects, but also to check that software addresses the business needs. </a:t>
            </a:r>
            <a:r>
              <a:rPr lang="en-US" i="1" u="sng" dirty="0"/>
              <a:t>The absence of Error is a Fallacy i.e. Finding and fixing defects does not help if the system build is unusable and does not fulfill the user’s needs &amp; requirements</a:t>
            </a:r>
            <a:r>
              <a:rPr lang="en-US" dirty="0"/>
              <a:t>.</a:t>
            </a:r>
            <a:endParaRPr lang="en-IN" dirty="0"/>
          </a:p>
          <a:p>
            <a:endParaRPr lang="en-IN" dirty="0"/>
          </a:p>
        </p:txBody>
      </p:sp>
    </p:spTree>
    <p:extLst>
      <p:ext uri="{BB962C8B-B14F-4D97-AF65-F5344CB8AC3E}">
        <p14:creationId xmlns:p14="http://schemas.microsoft.com/office/powerpoint/2010/main" val="207667045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b="1" dirty="0"/>
              <a:t>2.6  Software Testing Life Cycle (STLC</a:t>
            </a:r>
            <a:r>
              <a:rPr lang="en-US" b="1" dirty="0" smtClean="0"/>
              <a:t>)</a:t>
            </a:r>
            <a:r>
              <a:rPr lang="en-IN" dirty="0"/>
              <a:t/>
            </a:r>
            <a:br>
              <a:rPr lang="en-IN" dirty="0"/>
            </a:br>
            <a:endParaRPr lang="en-IN" dirty="0"/>
          </a:p>
        </p:txBody>
      </p:sp>
      <p:sp>
        <p:nvSpPr>
          <p:cNvPr id="3" name="Content Placeholder 2"/>
          <p:cNvSpPr>
            <a:spLocks noGrp="1"/>
          </p:cNvSpPr>
          <p:nvPr>
            <p:ph idx="1"/>
          </p:nvPr>
        </p:nvSpPr>
        <p:spPr/>
        <p:txBody>
          <a:bodyPr>
            <a:normAutofit fontScale="85000" lnSpcReduction="20000"/>
          </a:bodyPr>
          <a:lstStyle/>
          <a:p>
            <a:r>
              <a:rPr lang="en-US" dirty="0"/>
              <a:t>Software Testing Life Cycle process is an integral part of the Software Development Life Cycle. The overall aspect of STLC phase deals with testing and rectifying any error code generating within the program under various test conditions.</a:t>
            </a:r>
            <a:endParaRPr lang="en-IN" dirty="0"/>
          </a:p>
          <a:p>
            <a:pPr marL="0" indent="0">
              <a:buNone/>
            </a:pPr>
            <a:r>
              <a:rPr lang="en-US" b="1" dirty="0"/>
              <a:t>What is STLC?</a:t>
            </a:r>
            <a:endParaRPr lang="en-IN" dirty="0"/>
          </a:p>
          <a:p>
            <a:r>
              <a:rPr lang="en-US" dirty="0"/>
              <a:t>STLC is simply a testing phase in the SDLC development. Validation and Authentication is tried and tested in this phase. The only limitation of this cycle is that it is limited to respective individual phase and is carried out by a group of skilled testers and technology evangelistic</a:t>
            </a:r>
            <a:endParaRPr lang="en-IN" dirty="0"/>
          </a:p>
        </p:txBody>
      </p:sp>
    </p:spTree>
    <p:extLst>
      <p:ext uri="{BB962C8B-B14F-4D97-AF65-F5344CB8AC3E}">
        <p14:creationId xmlns:p14="http://schemas.microsoft.com/office/powerpoint/2010/main" val="4131187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19672" y="1628800"/>
            <a:ext cx="6264695" cy="42340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1209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Testing is the process of operating a system or component under specified conditions, observing or recording results and making an evaluation of some aspect of the system or </a:t>
            </a:r>
            <a:r>
              <a:rPr lang="en-US" dirty="0" smtClean="0"/>
              <a:t>component</a:t>
            </a:r>
          </a:p>
          <a:p>
            <a:endParaRPr lang="en-IN" dirty="0"/>
          </a:p>
        </p:txBody>
      </p:sp>
    </p:spTree>
    <p:extLst>
      <p:ext uri="{BB962C8B-B14F-4D97-AF65-F5344CB8AC3E}">
        <p14:creationId xmlns:p14="http://schemas.microsoft.com/office/powerpoint/2010/main" val="2524207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Bug Life Cycle</a:t>
            </a:r>
            <a:endParaRPr lang="en-IN" dirty="0"/>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07704" y="1628800"/>
            <a:ext cx="5184576" cy="4464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066347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2.7 </a:t>
            </a:r>
            <a:r>
              <a:rPr lang="en-US" b="1" dirty="0"/>
              <a:t>Verification &amp; Validation Concepts</a:t>
            </a:r>
            <a:endParaRPr lang="en-IN" dirty="0"/>
          </a:p>
        </p:txBody>
      </p:sp>
      <p:sp>
        <p:nvSpPr>
          <p:cNvPr id="3" name="Content Placeholder 2"/>
          <p:cNvSpPr>
            <a:spLocks noGrp="1"/>
          </p:cNvSpPr>
          <p:nvPr>
            <p:ph idx="1"/>
          </p:nvPr>
        </p:nvSpPr>
        <p:spPr/>
        <p:txBody>
          <a:bodyPr/>
          <a:lstStyle/>
          <a:p>
            <a:pPr marL="0" lvl="0" indent="0">
              <a:buNone/>
            </a:pPr>
            <a:r>
              <a:rPr lang="en-US" b="1" dirty="0"/>
              <a:t>Verification</a:t>
            </a:r>
            <a:endParaRPr lang="en-IN" dirty="0"/>
          </a:p>
          <a:p>
            <a:pPr lvl="0"/>
            <a:r>
              <a:rPr lang="en-US" dirty="0"/>
              <a:t>Does the product meet system specifications?</a:t>
            </a:r>
            <a:endParaRPr lang="en-IN" dirty="0"/>
          </a:p>
          <a:p>
            <a:pPr lvl="0"/>
            <a:r>
              <a:rPr lang="en-US" dirty="0"/>
              <a:t>Have you built the product right?</a:t>
            </a:r>
            <a:endParaRPr lang="en-IN" dirty="0"/>
          </a:p>
          <a:p>
            <a:pPr lvl="0"/>
            <a:r>
              <a:rPr lang="en-US" dirty="0"/>
              <a:t>Verification is the process of evaluating a system under development to determine that whether the system satisfy the conditions which were imposed at starting phase of system development</a:t>
            </a:r>
            <a:endParaRPr lang="en-IN" dirty="0"/>
          </a:p>
          <a:p>
            <a:endParaRPr lang="en-IN" dirty="0"/>
          </a:p>
        </p:txBody>
      </p:sp>
    </p:spTree>
    <p:extLst>
      <p:ext uri="{BB962C8B-B14F-4D97-AF65-F5344CB8AC3E}">
        <p14:creationId xmlns:p14="http://schemas.microsoft.com/office/powerpoint/2010/main" val="17638289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pPr marL="0" lvl="0" indent="0">
              <a:buNone/>
            </a:pPr>
            <a:r>
              <a:rPr lang="en-US" b="1" dirty="0"/>
              <a:t>Validation</a:t>
            </a:r>
            <a:endParaRPr lang="en-IN" dirty="0"/>
          </a:p>
          <a:p>
            <a:pPr lvl="0"/>
            <a:r>
              <a:rPr lang="en-US" dirty="0"/>
              <a:t>Does the product meet user expectations?</a:t>
            </a:r>
            <a:endParaRPr lang="en-IN" dirty="0"/>
          </a:p>
          <a:p>
            <a:pPr lvl="0"/>
            <a:r>
              <a:rPr lang="en-US" dirty="0"/>
              <a:t>Have you built the right product?</a:t>
            </a:r>
            <a:endParaRPr lang="en-IN" dirty="0"/>
          </a:p>
          <a:p>
            <a:pPr lvl="0"/>
            <a:r>
              <a:rPr lang="en-US" dirty="0"/>
              <a:t>Validation is the process of determining the correctness of the system w.r.t. user’s requirements.</a:t>
            </a:r>
            <a:endParaRPr lang="en-IN" dirty="0"/>
          </a:p>
          <a:p>
            <a:endParaRPr lang="en-IN" dirty="0"/>
          </a:p>
        </p:txBody>
      </p:sp>
    </p:spTree>
    <p:extLst>
      <p:ext uri="{BB962C8B-B14F-4D97-AF65-F5344CB8AC3E}">
        <p14:creationId xmlns:p14="http://schemas.microsoft.com/office/powerpoint/2010/main" val="31173313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pPr algn="just"/>
            <a:r>
              <a:rPr lang="en-US" dirty="0"/>
              <a:t>Verification and validation are the processes in which we check a product against its specifications and the expectations of the users who will be using it</a:t>
            </a:r>
            <a:endParaRPr lang="en-IN" dirty="0"/>
          </a:p>
        </p:txBody>
      </p:sp>
    </p:spTree>
    <p:extLst>
      <p:ext uri="{BB962C8B-B14F-4D97-AF65-F5344CB8AC3E}">
        <p14:creationId xmlns:p14="http://schemas.microsoft.com/office/powerpoint/2010/main" val="17563268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71600" y="1988840"/>
            <a:ext cx="7128791" cy="3384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679075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V- Model </a:t>
            </a:r>
            <a:endParaRPr lang="en-IN" dirty="0"/>
          </a:p>
        </p:txBody>
      </p:sp>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76741" y="1637948"/>
            <a:ext cx="5590517" cy="4450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68404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921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47664" y="1556792"/>
            <a:ext cx="6120679" cy="4211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648383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pPr lvl="0"/>
            <a:r>
              <a:rPr lang="en-US" dirty="0"/>
              <a:t>The left side of the model is Software Development Life Cycle – </a:t>
            </a:r>
            <a:r>
              <a:rPr lang="en-US" b="1" dirty="0"/>
              <a:t>SDLC</a:t>
            </a:r>
            <a:endParaRPr lang="en-IN" dirty="0"/>
          </a:p>
          <a:p>
            <a:pPr lvl="0"/>
            <a:r>
              <a:rPr lang="en-US" dirty="0"/>
              <a:t>The right side of the model is Software Test Life Cycle – </a:t>
            </a:r>
            <a:r>
              <a:rPr lang="en-US" b="1" dirty="0"/>
              <a:t>STLC</a:t>
            </a:r>
            <a:endParaRPr lang="en-IN" dirty="0"/>
          </a:p>
          <a:p>
            <a:pPr lvl="0"/>
            <a:r>
              <a:rPr lang="en-US" dirty="0"/>
              <a:t>The entire figure looks like a V, hence the name </a:t>
            </a:r>
            <a:r>
              <a:rPr lang="en-US" b="1" dirty="0"/>
              <a:t>V – model</a:t>
            </a:r>
            <a:endParaRPr lang="en-IN" dirty="0"/>
          </a:p>
          <a:p>
            <a:endParaRPr lang="en-IN" dirty="0"/>
          </a:p>
        </p:txBody>
      </p:sp>
    </p:spTree>
    <p:extLst>
      <p:ext uri="{BB962C8B-B14F-4D97-AF65-F5344CB8AC3E}">
        <p14:creationId xmlns:p14="http://schemas.microsoft.com/office/powerpoint/2010/main" val="38937398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 Model</a:t>
            </a:r>
            <a:endParaRPr lang="en-IN" dirty="0"/>
          </a:p>
        </p:txBody>
      </p:sp>
      <p:pic>
        <p:nvPicPr>
          <p:cNvPr id="81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87624" y="1556792"/>
            <a:ext cx="6480720" cy="39463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111592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024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62178" y="1556792"/>
            <a:ext cx="6594198" cy="4176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42527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20000"/>
          </a:bodyPr>
          <a:lstStyle/>
          <a:p>
            <a:pPr lvl="0"/>
            <a:r>
              <a:rPr lang="en-US" b="1" dirty="0"/>
              <a:t>Verification:</a:t>
            </a:r>
            <a:endParaRPr lang="en-IN" dirty="0"/>
          </a:p>
          <a:p>
            <a:r>
              <a:rPr lang="en-US" dirty="0"/>
              <a:t>Verification is the process of evaluating a system or component to determine whether the products of a given development phase satisfy the conditions imposed at the start of the phase.</a:t>
            </a:r>
            <a:endParaRPr lang="en-IN" dirty="0"/>
          </a:p>
          <a:p>
            <a:pPr lvl="0"/>
            <a:r>
              <a:rPr lang="en-US" b="1" dirty="0"/>
              <a:t>Validation:</a:t>
            </a:r>
            <a:endParaRPr lang="en-IN" dirty="0"/>
          </a:p>
          <a:p>
            <a:r>
              <a:rPr lang="en-US" dirty="0"/>
              <a:t>Validation is the process of evaluating a system or component during or at the end of the development process to determine whether it satisfies the specified requirements.</a:t>
            </a:r>
            <a:endParaRPr lang="en-IN" dirty="0"/>
          </a:p>
          <a:p>
            <a:r>
              <a:rPr lang="en-US" b="1" dirty="0"/>
              <a:t>Testing = verification + Validation</a:t>
            </a:r>
            <a:endParaRPr lang="en-IN" dirty="0"/>
          </a:p>
          <a:p>
            <a:endParaRPr lang="en-IN" dirty="0"/>
          </a:p>
        </p:txBody>
      </p:sp>
    </p:spTree>
    <p:extLst>
      <p:ext uri="{BB962C8B-B14F-4D97-AF65-F5344CB8AC3E}">
        <p14:creationId xmlns:p14="http://schemas.microsoft.com/office/powerpoint/2010/main" val="41790968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pPr lvl="2"/>
            <a:r>
              <a:rPr lang="en-US" dirty="0"/>
              <a:t>In W-Model there is no strict division between constructive tasks on the left-hand side and the more destructive tasks on the right-hand side.</a:t>
            </a:r>
            <a:endParaRPr lang="en-IN" sz="1800" dirty="0"/>
          </a:p>
          <a:p>
            <a:pPr lvl="2"/>
            <a:r>
              <a:rPr lang="en-US" dirty="0"/>
              <a:t>During the test phase, the developer is responsible for the removal of defects and the correction of the implementation.</a:t>
            </a:r>
            <a:endParaRPr lang="en-IN" sz="1800" dirty="0"/>
          </a:p>
          <a:p>
            <a:pPr lvl="2"/>
            <a:r>
              <a:rPr lang="en-US" dirty="0"/>
              <a:t>Emphasis the fact that testing is more than just construction, execution and evaluation of test cases</a:t>
            </a:r>
            <a:r>
              <a:rPr lang="en-US" dirty="0" smtClean="0"/>
              <a:t>.</a:t>
            </a:r>
            <a:endParaRPr lang="en-IN" sz="1800" dirty="0"/>
          </a:p>
        </p:txBody>
      </p:sp>
    </p:spTree>
    <p:extLst>
      <p:ext uri="{BB962C8B-B14F-4D97-AF65-F5344CB8AC3E}">
        <p14:creationId xmlns:p14="http://schemas.microsoft.com/office/powerpoint/2010/main" val="2023417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Test Driven Development (TDD)</a:t>
            </a:r>
            <a:r>
              <a:rPr lang="en-US" dirty="0"/>
              <a:t> </a:t>
            </a:r>
            <a:endParaRPr lang="en-IN" dirty="0"/>
          </a:p>
        </p:txBody>
      </p:sp>
      <p:sp>
        <p:nvSpPr>
          <p:cNvPr id="3" name="Content Placeholder 2"/>
          <p:cNvSpPr>
            <a:spLocks noGrp="1"/>
          </p:cNvSpPr>
          <p:nvPr>
            <p:ph idx="1"/>
          </p:nvPr>
        </p:nvSpPr>
        <p:spPr/>
        <p:txBody>
          <a:bodyPr/>
          <a:lstStyle/>
          <a:p>
            <a:pPr algn="just"/>
            <a:r>
              <a:rPr lang="en-US" dirty="0" smtClean="0"/>
              <a:t>It is </a:t>
            </a:r>
            <a:r>
              <a:rPr lang="en-US" dirty="0"/>
              <a:t>software development approach in which test cases are developed to specify and validate what the code will do. In simple terms, test cases for each functionality are created and tested first and if the test fails then the new code is written in order to pass the test and making code simple and bug-free.</a:t>
            </a:r>
            <a:endParaRPr lang="en-IN" dirty="0"/>
          </a:p>
          <a:p>
            <a:endParaRPr lang="en-IN" dirty="0"/>
          </a:p>
        </p:txBody>
      </p:sp>
    </p:spTree>
    <p:extLst>
      <p:ext uri="{BB962C8B-B14F-4D97-AF65-F5344CB8AC3E}">
        <p14:creationId xmlns:p14="http://schemas.microsoft.com/office/powerpoint/2010/main" val="42925986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126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31640" y="1556792"/>
            <a:ext cx="6192688" cy="4176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20853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lnSpcReduction="10000"/>
          </a:bodyPr>
          <a:lstStyle/>
          <a:p>
            <a:r>
              <a:rPr lang="en-US" b="1" dirty="0"/>
              <a:t>How to perform TDD Test</a:t>
            </a:r>
            <a:endParaRPr lang="en-IN" dirty="0"/>
          </a:p>
          <a:p>
            <a:r>
              <a:rPr lang="en-US" dirty="0"/>
              <a:t>Following steps define how to perform TDD test,</a:t>
            </a:r>
            <a:endParaRPr lang="en-IN" dirty="0"/>
          </a:p>
          <a:p>
            <a:pPr lvl="0"/>
            <a:r>
              <a:rPr lang="en-US" dirty="0"/>
              <a:t>Add a test.</a:t>
            </a:r>
            <a:endParaRPr lang="en-IN" dirty="0"/>
          </a:p>
          <a:p>
            <a:pPr lvl="0"/>
            <a:r>
              <a:rPr lang="en-US" dirty="0"/>
              <a:t>Run all tests and see if any new test fails.</a:t>
            </a:r>
            <a:endParaRPr lang="en-IN" dirty="0"/>
          </a:p>
          <a:p>
            <a:pPr lvl="0"/>
            <a:r>
              <a:rPr lang="en-US" dirty="0"/>
              <a:t>Write some code.</a:t>
            </a:r>
            <a:endParaRPr lang="en-IN" dirty="0"/>
          </a:p>
          <a:p>
            <a:pPr lvl="0"/>
            <a:r>
              <a:rPr lang="en-US" dirty="0"/>
              <a:t>Run tests and Refactor code.</a:t>
            </a:r>
            <a:endParaRPr lang="en-IN" dirty="0"/>
          </a:p>
          <a:p>
            <a:pPr lvl="0"/>
            <a:r>
              <a:rPr lang="en-US" dirty="0"/>
              <a:t>Repeat.</a:t>
            </a:r>
            <a:endParaRPr lang="en-IN" dirty="0"/>
          </a:p>
          <a:p>
            <a:endParaRPr lang="en-IN" dirty="0"/>
          </a:p>
        </p:txBody>
      </p:sp>
    </p:spTree>
    <p:extLst>
      <p:ext uri="{BB962C8B-B14F-4D97-AF65-F5344CB8AC3E}">
        <p14:creationId xmlns:p14="http://schemas.microsoft.com/office/powerpoint/2010/main" val="40956961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229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51720" y="836712"/>
            <a:ext cx="5040559" cy="5221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682365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2.9.1 Unit Testing </a:t>
            </a:r>
            <a:endParaRPr lang="en-IN" dirty="0"/>
          </a:p>
        </p:txBody>
      </p:sp>
      <p:sp>
        <p:nvSpPr>
          <p:cNvPr id="3" name="Content Placeholder 2"/>
          <p:cNvSpPr>
            <a:spLocks noGrp="1"/>
          </p:cNvSpPr>
          <p:nvPr>
            <p:ph idx="1"/>
          </p:nvPr>
        </p:nvSpPr>
        <p:spPr/>
        <p:txBody>
          <a:bodyPr>
            <a:normAutofit lnSpcReduction="10000"/>
          </a:bodyPr>
          <a:lstStyle/>
          <a:p>
            <a:r>
              <a:rPr lang="en-US" dirty="0" smtClean="0"/>
              <a:t>It is </a:t>
            </a:r>
            <a:r>
              <a:rPr lang="en-US" dirty="0"/>
              <a:t>a type of software testing where individual units or components of software are tested. The purpose is to validate that each unit of the software code performs as expected. Unit Testing is done during the development (coding phase) of an application by the developers. Unit Tests isolate a section of code and verify its correctness. A unit may be an individual function, method, procedure, module, or object.</a:t>
            </a:r>
            <a:endParaRPr lang="en-IN" dirty="0"/>
          </a:p>
          <a:p>
            <a:endParaRPr lang="en-IN" dirty="0"/>
          </a:p>
        </p:txBody>
      </p:sp>
    </p:spTree>
    <p:extLst>
      <p:ext uri="{BB962C8B-B14F-4D97-AF65-F5344CB8AC3E}">
        <p14:creationId xmlns:p14="http://schemas.microsoft.com/office/powerpoint/2010/main" val="10169344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pPr lvl="0"/>
            <a:r>
              <a:rPr lang="en-US" dirty="0"/>
              <a:t>Statement Coverage</a:t>
            </a:r>
            <a:endParaRPr lang="en-IN" dirty="0"/>
          </a:p>
          <a:p>
            <a:pPr lvl="0"/>
            <a:r>
              <a:rPr lang="en-US" dirty="0"/>
              <a:t>Decision Coverage</a:t>
            </a:r>
            <a:endParaRPr lang="en-IN" dirty="0"/>
          </a:p>
          <a:p>
            <a:pPr lvl="0"/>
            <a:r>
              <a:rPr lang="en-US" dirty="0"/>
              <a:t>Branch Coverage</a:t>
            </a:r>
            <a:endParaRPr lang="en-IN" dirty="0"/>
          </a:p>
          <a:p>
            <a:pPr lvl="0"/>
            <a:r>
              <a:rPr lang="en-US" dirty="0"/>
              <a:t>Condition Coverage</a:t>
            </a:r>
            <a:endParaRPr lang="en-IN" dirty="0"/>
          </a:p>
          <a:p>
            <a:pPr lvl="0"/>
            <a:r>
              <a:rPr lang="en-US" dirty="0"/>
              <a:t>Finite State Machine Coverage</a:t>
            </a:r>
            <a:endParaRPr lang="en-IN" dirty="0"/>
          </a:p>
          <a:p>
            <a:endParaRPr lang="en-IN" dirty="0"/>
          </a:p>
        </p:txBody>
      </p:sp>
    </p:spTree>
    <p:extLst>
      <p:ext uri="{BB962C8B-B14F-4D97-AF65-F5344CB8AC3E}">
        <p14:creationId xmlns:p14="http://schemas.microsoft.com/office/powerpoint/2010/main" val="29999002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331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43608" y="764704"/>
            <a:ext cx="7128792" cy="4988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180455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10000"/>
          </a:bodyPr>
          <a:lstStyle/>
          <a:p>
            <a:r>
              <a:rPr lang="en-US" b="1" dirty="0"/>
              <a:t>Stubs and Drivers</a:t>
            </a:r>
            <a:r>
              <a:rPr lang="en-US" dirty="0"/>
              <a:t> are the dummy programs in Integration testing used to facilitate the software testing activity. These programs act as a substitutes for the missing models in the testing. They do not implement the entire programming logic of the software module but they simulate data communication with the calling module while testing.</a:t>
            </a:r>
            <a:endParaRPr lang="en-IN" dirty="0"/>
          </a:p>
          <a:p>
            <a:r>
              <a:rPr lang="en-US" b="1" dirty="0"/>
              <a:t>Stub</a:t>
            </a:r>
            <a:r>
              <a:rPr lang="en-US" dirty="0"/>
              <a:t>: Is called by the Module under Test.</a:t>
            </a:r>
            <a:endParaRPr lang="en-IN" dirty="0"/>
          </a:p>
          <a:p>
            <a:r>
              <a:rPr lang="en-US" b="1" dirty="0"/>
              <a:t>Driver</a:t>
            </a:r>
            <a:r>
              <a:rPr lang="en-US" dirty="0"/>
              <a:t>: Calls the Module to be tested.</a:t>
            </a:r>
            <a:endParaRPr lang="en-IN" dirty="0"/>
          </a:p>
        </p:txBody>
      </p:sp>
    </p:spTree>
    <p:extLst>
      <p:ext uri="{BB962C8B-B14F-4D97-AF65-F5344CB8AC3E}">
        <p14:creationId xmlns:p14="http://schemas.microsoft.com/office/powerpoint/2010/main" val="28120205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2.9.2 </a:t>
            </a:r>
            <a:r>
              <a:rPr lang="en-US" b="1" dirty="0" smtClean="0"/>
              <a:t> </a:t>
            </a:r>
            <a:r>
              <a:rPr lang="en-US" b="1" dirty="0"/>
              <a:t>Integration Testing</a:t>
            </a:r>
            <a:endParaRPr lang="en-IN" dirty="0"/>
          </a:p>
        </p:txBody>
      </p:sp>
      <p:sp>
        <p:nvSpPr>
          <p:cNvPr id="3" name="Content Placeholder 2"/>
          <p:cNvSpPr>
            <a:spLocks noGrp="1"/>
          </p:cNvSpPr>
          <p:nvPr>
            <p:ph idx="1"/>
          </p:nvPr>
        </p:nvSpPr>
        <p:spPr/>
        <p:txBody>
          <a:bodyPr/>
          <a:lstStyle/>
          <a:p>
            <a:r>
              <a:rPr lang="en-US" dirty="0"/>
              <a:t>INTEGRATION TESTING is defined as a type of testing where software modules are integrated logically and tested as a group. A typical software project consists of multiple software modules, coded by different programmers. The purpose of this level of testing is to expose defects in the interaction between these software modules when they are integrated</a:t>
            </a:r>
            <a:endParaRPr lang="en-IN" dirty="0"/>
          </a:p>
          <a:p>
            <a:endParaRPr lang="en-IN" dirty="0"/>
          </a:p>
        </p:txBody>
      </p:sp>
    </p:spTree>
    <p:extLst>
      <p:ext uri="{BB962C8B-B14F-4D97-AF65-F5344CB8AC3E}">
        <p14:creationId xmlns:p14="http://schemas.microsoft.com/office/powerpoint/2010/main" val="889930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b="1" dirty="0" smtClean="0"/>
              <a:t>Testing Objectives:</a:t>
            </a:r>
            <a:r>
              <a:rPr lang="en-IN" dirty="0" smtClean="0"/>
              <a:t/>
            </a:r>
            <a:br>
              <a:rPr lang="en-IN" dirty="0" smtClean="0"/>
            </a:br>
            <a:endParaRPr lang="en-IN" dirty="0"/>
          </a:p>
        </p:txBody>
      </p:sp>
      <p:sp>
        <p:nvSpPr>
          <p:cNvPr id="3" name="Content Placeholder 2"/>
          <p:cNvSpPr>
            <a:spLocks noGrp="1"/>
          </p:cNvSpPr>
          <p:nvPr>
            <p:ph idx="1"/>
          </p:nvPr>
        </p:nvSpPr>
        <p:spPr/>
        <p:txBody>
          <a:bodyPr>
            <a:normAutofit fontScale="77500" lnSpcReduction="20000"/>
          </a:bodyPr>
          <a:lstStyle/>
          <a:p>
            <a:pPr lvl="0"/>
            <a:r>
              <a:rPr lang="en-US" dirty="0" smtClean="0"/>
              <a:t>S/w </a:t>
            </a:r>
            <a:r>
              <a:rPr lang="en-US" dirty="0"/>
              <a:t>testing remove bugs from s/w modules / statements/ function / branch / looping etc.</a:t>
            </a:r>
            <a:endParaRPr lang="en-IN" dirty="0"/>
          </a:p>
          <a:p>
            <a:pPr lvl="0"/>
            <a:r>
              <a:rPr lang="en-US" dirty="0"/>
              <a:t>S/w testing removes errors in the system at interfaces.</a:t>
            </a:r>
            <a:endParaRPr lang="en-IN" dirty="0"/>
          </a:p>
          <a:p>
            <a:pPr lvl="0"/>
            <a:r>
              <a:rPr lang="en-US" dirty="0"/>
              <a:t>S/w testing provides a system as per the requirement specification.</a:t>
            </a:r>
            <a:endParaRPr lang="en-IN" dirty="0"/>
          </a:p>
          <a:p>
            <a:pPr lvl="0"/>
            <a:r>
              <a:rPr lang="en-US" dirty="0"/>
              <a:t>S/w testing meets the design specifications.</a:t>
            </a:r>
            <a:endParaRPr lang="en-IN" dirty="0"/>
          </a:p>
          <a:p>
            <a:pPr lvl="0"/>
            <a:r>
              <a:rPr lang="en-US" dirty="0"/>
              <a:t>S/w testing ensures the correct data flow.</a:t>
            </a:r>
            <a:endParaRPr lang="en-IN" dirty="0"/>
          </a:p>
          <a:p>
            <a:pPr lvl="0"/>
            <a:r>
              <a:rPr lang="en-US" dirty="0"/>
              <a:t>S/w testing ensures that the process &amp; desired product standards are followed.</a:t>
            </a:r>
            <a:endParaRPr lang="en-IN" dirty="0"/>
          </a:p>
          <a:p>
            <a:pPr lvl="0"/>
            <a:r>
              <a:rPr lang="en-US" dirty="0"/>
              <a:t>S/w testing gives the quality product.</a:t>
            </a:r>
            <a:endParaRPr lang="en-IN" dirty="0"/>
          </a:p>
          <a:p>
            <a:pPr lvl="0"/>
            <a:r>
              <a:rPr lang="en-US" dirty="0"/>
              <a:t>S/w testing is required to review the requirement specifications, design &amp; coding.</a:t>
            </a:r>
            <a:endParaRPr lang="en-IN" dirty="0"/>
          </a:p>
          <a:p>
            <a:endParaRPr lang="en-IN" dirty="0"/>
          </a:p>
        </p:txBody>
      </p:sp>
    </p:spTree>
    <p:extLst>
      <p:ext uri="{BB962C8B-B14F-4D97-AF65-F5344CB8AC3E}">
        <p14:creationId xmlns:p14="http://schemas.microsoft.com/office/powerpoint/2010/main" val="4396022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b="1" dirty="0"/>
              <a:t>Big Bang Testing</a:t>
            </a:r>
            <a:r>
              <a:rPr lang="en-US" dirty="0"/>
              <a:t> is an Integration testing approach in which all the components or modules are integrated together at once and then tested as a unit. This combined set of components is considered as an entity while testing. If all of the components in the unit are not completed, the integration process will not execute.</a:t>
            </a:r>
            <a:endParaRPr lang="en-IN" dirty="0"/>
          </a:p>
          <a:p>
            <a:endParaRPr lang="en-IN" dirty="0"/>
          </a:p>
        </p:txBody>
      </p:sp>
    </p:spTree>
    <p:extLst>
      <p:ext uri="{BB962C8B-B14F-4D97-AF65-F5344CB8AC3E}">
        <p14:creationId xmlns:p14="http://schemas.microsoft.com/office/powerpoint/2010/main" val="28523967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In the </a:t>
            </a:r>
            <a:r>
              <a:rPr lang="en-US" b="1" dirty="0"/>
              <a:t>Incremental Testing</a:t>
            </a:r>
            <a:r>
              <a:rPr lang="en-US" dirty="0"/>
              <a:t> approach, testing is done by integrating two or more modules that are logically related to each other and then tested for proper functioning of the application. Then the other related modules are integrated incrementally and the process continues until all the logically related modules are integrated and tested successfully</a:t>
            </a:r>
            <a:endParaRPr lang="en-IN" dirty="0"/>
          </a:p>
        </p:txBody>
      </p:sp>
    </p:spTree>
    <p:extLst>
      <p:ext uri="{BB962C8B-B14F-4D97-AF65-F5344CB8AC3E}">
        <p14:creationId xmlns:p14="http://schemas.microsoft.com/office/powerpoint/2010/main" val="27371945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433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99592" y="1052737"/>
            <a:ext cx="6984776" cy="4362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9535295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048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23728" y="620688"/>
            <a:ext cx="4824535" cy="53285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990044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536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3568" y="1124744"/>
            <a:ext cx="7704855" cy="4363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538587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945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39752" y="1340768"/>
            <a:ext cx="4392488" cy="4680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160506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638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5536" y="1412776"/>
            <a:ext cx="7920880" cy="4075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405928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741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3568" y="908721"/>
            <a:ext cx="7416823" cy="4691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150747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843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1560" y="980728"/>
            <a:ext cx="7560840" cy="4824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476779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150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99592" y="476672"/>
            <a:ext cx="7632848" cy="55446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3908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b="1" dirty="0" smtClean="0"/>
              <a:t>What is a BUG?</a:t>
            </a:r>
            <a:r>
              <a:rPr lang="en-IN" dirty="0" smtClean="0"/>
              <a:t/>
            </a:r>
            <a:br>
              <a:rPr lang="en-IN" dirty="0" smtClean="0"/>
            </a:br>
            <a:endParaRPr lang="en-IN" dirty="0"/>
          </a:p>
        </p:txBody>
      </p:sp>
      <p:sp>
        <p:nvSpPr>
          <p:cNvPr id="3" name="Content Placeholder 2"/>
          <p:cNvSpPr>
            <a:spLocks noGrp="1"/>
          </p:cNvSpPr>
          <p:nvPr>
            <p:ph idx="1"/>
          </p:nvPr>
        </p:nvSpPr>
        <p:spPr/>
        <p:txBody>
          <a:bodyPr>
            <a:normAutofit fontScale="70000" lnSpcReduction="20000"/>
          </a:bodyPr>
          <a:lstStyle/>
          <a:p>
            <a:pPr lvl="0"/>
            <a:r>
              <a:rPr lang="en-US" dirty="0" smtClean="0"/>
              <a:t>Bug </a:t>
            </a:r>
            <a:r>
              <a:rPr lang="en-US" dirty="0"/>
              <a:t>is the </a:t>
            </a:r>
            <a:r>
              <a:rPr lang="en-US" b="1" i="1" dirty="0"/>
              <a:t>fault</a:t>
            </a:r>
            <a:r>
              <a:rPr lang="en-US" dirty="0"/>
              <a:t> i.e. an error in software which if executed may cause failure. A manifestation of error in software.</a:t>
            </a:r>
            <a:endParaRPr lang="en-IN" dirty="0"/>
          </a:p>
          <a:p>
            <a:pPr lvl="0"/>
            <a:r>
              <a:rPr lang="en-US" dirty="0"/>
              <a:t>A fault in program which causes the program to perform in an unintended or unanticipated manner which is found in development environment.</a:t>
            </a:r>
            <a:endParaRPr lang="en-IN" dirty="0"/>
          </a:p>
          <a:p>
            <a:pPr lvl="0"/>
            <a:r>
              <a:rPr lang="en-US" b="1" i="1" dirty="0"/>
              <a:t>Failure</a:t>
            </a:r>
            <a:r>
              <a:rPr lang="en-US" dirty="0"/>
              <a:t> is nothing but deviation of the software from its expected delivery or service.</a:t>
            </a:r>
            <a:endParaRPr lang="en-IN" dirty="0"/>
          </a:p>
          <a:p>
            <a:pPr lvl="0"/>
            <a:r>
              <a:rPr lang="en-US" dirty="0"/>
              <a:t>An </a:t>
            </a:r>
            <a:r>
              <a:rPr lang="en-US" b="1" i="1" dirty="0"/>
              <a:t>Error</a:t>
            </a:r>
            <a:r>
              <a:rPr lang="en-US" dirty="0"/>
              <a:t> is nothing but a human action that produces an incorrect result.</a:t>
            </a:r>
            <a:endParaRPr lang="en-IN" dirty="0"/>
          </a:p>
          <a:p>
            <a:pPr lvl="0"/>
            <a:r>
              <a:rPr lang="en-US" dirty="0"/>
              <a:t>A mismatch between the program and its specification is an error in the program if and only if the specification exists and is correct. It is deviation from actual and expected values.</a:t>
            </a:r>
            <a:endParaRPr lang="en-IN" dirty="0"/>
          </a:p>
          <a:p>
            <a:pPr lvl="0"/>
            <a:r>
              <a:rPr lang="en-US" dirty="0"/>
              <a:t>An error found in product after shifting it to customer side. An incorrect step process of data definition in computer program within the context of s/w process is a </a:t>
            </a:r>
            <a:r>
              <a:rPr lang="en-US" b="1" i="1" dirty="0"/>
              <a:t>Defect</a:t>
            </a:r>
            <a:r>
              <a:rPr lang="en-US" dirty="0"/>
              <a:t> or fault in product.</a:t>
            </a:r>
            <a:endParaRPr lang="en-IN" dirty="0"/>
          </a:p>
          <a:p>
            <a:endParaRPr lang="en-IN" dirty="0"/>
          </a:p>
        </p:txBody>
      </p:sp>
    </p:spTree>
    <p:extLst>
      <p:ext uri="{BB962C8B-B14F-4D97-AF65-F5344CB8AC3E}">
        <p14:creationId xmlns:p14="http://schemas.microsoft.com/office/powerpoint/2010/main" val="357525223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2.9.3  System Testing</a:t>
            </a:r>
            <a:endParaRPr lang="en-IN" dirty="0"/>
          </a:p>
        </p:txBody>
      </p:sp>
      <p:sp>
        <p:nvSpPr>
          <p:cNvPr id="3" name="Content Placeholder 2"/>
          <p:cNvSpPr>
            <a:spLocks noGrp="1"/>
          </p:cNvSpPr>
          <p:nvPr>
            <p:ph idx="1"/>
          </p:nvPr>
        </p:nvSpPr>
        <p:spPr/>
        <p:txBody>
          <a:bodyPr>
            <a:normAutofit fontScale="92500" lnSpcReduction="20000"/>
          </a:bodyPr>
          <a:lstStyle/>
          <a:p>
            <a:pPr algn="just"/>
            <a:r>
              <a:rPr lang="en-US" b="1" dirty="0"/>
              <a:t>System Testing</a:t>
            </a:r>
            <a:r>
              <a:rPr lang="en-US" dirty="0"/>
              <a:t> is a level of testing that validates the complete and fully integrated software product. The purpose of a system test is to evaluate the end-to-end system specifications. Usually, the software is only one element of a larger computer-based system. Ultimately, the software is interfaced with other software/hardware systems. System Testing is actually a series of different tests whose sole purpose is to exercise the full computer-based system.</a:t>
            </a:r>
            <a:endParaRPr lang="en-IN" dirty="0"/>
          </a:p>
          <a:p>
            <a:endParaRPr lang="en-IN" dirty="0"/>
          </a:p>
        </p:txBody>
      </p:sp>
    </p:spTree>
    <p:extLst>
      <p:ext uri="{BB962C8B-B14F-4D97-AF65-F5344CB8AC3E}">
        <p14:creationId xmlns:p14="http://schemas.microsoft.com/office/powerpoint/2010/main" val="33221372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10000"/>
          </a:bodyPr>
          <a:lstStyle/>
          <a:p>
            <a:pPr algn="just"/>
            <a:r>
              <a:rPr lang="en-US" b="1" dirty="0"/>
              <a:t>System Testing</a:t>
            </a:r>
            <a:r>
              <a:rPr lang="en-US" dirty="0"/>
              <a:t>  is a  testing technique performed to evaluate the complete system the system's compliance against specified requirements. In System testing, the functionalities of the system are tested from an end-to-end perspective.</a:t>
            </a:r>
            <a:endParaRPr lang="en-IN" dirty="0"/>
          </a:p>
          <a:p>
            <a:pPr algn="just"/>
            <a:r>
              <a:rPr lang="en-US" dirty="0"/>
              <a:t>System Testing is usually carried out by a team that is independent of the development team in order to measure the quality of the system unbiased. It includes both functional and Non-Functional testing.</a:t>
            </a:r>
            <a:endParaRPr lang="en-IN" dirty="0"/>
          </a:p>
          <a:p>
            <a:endParaRPr lang="en-IN" dirty="0"/>
          </a:p>
        </p:txBody>
      </p:sp>
    </p:spTree>
    <p:extLst>
      <p:ext uri="{BB962C8B-B14F-4D97-AF65-F5344CB8AC3E}">
        <p14:creationId xmlns:p14="http://schemas.microsoft.com/office/powerpoint/2010/main" val="241037050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2.9.4 User Acceptance Testing (UAT)</a:t>
            </a:r>
            <a:endParaRPr lang="en-IN" dirty="0"/>
          </a:p>
        </p:txBody>
      </p:sp>
      <p:sp>
        <p:nvSpPr>
          <p:cNvPr id="3" name="Content Placeholder 2"/>
          <p:cNvSpPr>
            <a:spLocks noGrp="1"/>
          </p:cNvSpPr>
          <p:nvPr>
            <p:ph idx="1"/>
          </p:nvPr>
        </p:nvSpPr>
        <p:spPr/>
        <p:txBody>
          <a:bodyPr>
            <a:normAutofit fontScale="77500" lnSpcReduction="20000"/>
          </a:bodyPr>
          <a:lstStyle/>
          <a:p>
            <a:r>
              <a:rPr lang="en-US" b="1" dirty="0"/>
              <a:t>User Acceptance Testing (UAT)</a:t>
            </a:r>
            <a:r>
              <a:rPr lang="en-US" dirty="0"/>
              <a:t> is a type of testing performed by the end user or the client to verify/accept the software system before moving the software application to the production environment. UAT is done in the final phase of testing after functional, integration and system testing is done.</a:t>
            </a:r>
            <a:endParaRPr lang="en-IN" dirty="0"/>
          </a:p>
          <a:p>
            <a:r>
              <a:rPr lang="en-US" dirty="0"/>
              <a:t>Acceptance testing is formal testing based on user requirements and function processing. It determines whether the software is conforming specified requirements and user requirements or not. It is conducted as a kind of Black Box testing where the number of required users involved testing the acceptance level of the system. It is the fourth and last level of software testing.</a:t>
            </a:r>
            <a:endParaRPr lang="en-IN" dirty="0"/>
          </a:p>
          <a:p>
            <a:endParaRPr lang="en-IN" dirty="0"/>
          </a:p>
        </p:txBody>
      </p:sp>
    </p:spTree>
    <p:extLst>
      <p:ext uri="{BB962C8B-B14F-4D97-AF65-F5344CB8AC3E}">
        <p14:creationId xmlns:p14="http://schemas.microsoft.com/office/powerpoint/2010/main" val="18184362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253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27584" y="908720"/>
            <a:ext cx="7344815" cy="4512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739447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Acceptance criteria are defined on the basis of the following attributes</a:t>
            </a:r>
            <a:endParaRPr lang="en-IN" dirty="0"/>
          </a:p>
        </p:txBody>
      </p:sp>
      <p:sp>
        <p:nvSpPr>
          <p:cNvPr id="3" name="Content Placeholder 2"/>
          <p:cNvSpPr>
            <a:spLocks noGrp="1"/>
          </p:cNvSpPr>
          <p:nvPr>
            <p:ph idx="1"/>
          </p:nvPr>
        </p:nvSpPr>
        <p:spPr/>
        <p:txBody>
          <a:bodyPr>
            <a:normAutofit fontScale="77500" lnSpcReduction="20000"/>
          </a:bodyPr>
          <a:lstStyle/>
          <a:p>
            <a:pPr marL="0" indent="0">
              <a:buNone/>
            </a:pPr>
            <a:endParaRPr lang="en-IN" dirty="0"/>
          </a:p>
          <a:p>
            <a:pPr lvl="0"/>
            <a:r>
              <a:rPr lang="en-US" dirty="0"/>
              <a:t>Functional Correctness and Completeness</a:t>
            </a:r>
            <a:endParaRPr lang="en-IN" dirty="0"/>
          </a:p>
          <a:p>
            <a:pPr lvl="0"/>
            <a:r>
              <a:rPr lang="en-US" dirty="0"/>
              <a:t>Data Integrity</a:t>
            </a:r>
            <a:endParaRPr lang="en-IN" dirty="0"/>
          </a:p>
          <a:p>
            <a:pPr lvl="0"/>
            <a:r>
              <a:rPr lang="en-US" dirty="0"/>
              <a:t>Data Conversion</a:t>
            </a:r>
            <a:endParaRPr lang="en-IN" dirty="0"/>
          </a:p>
          <a:p>
            <a:pPr lvl="0"/>
            <a:r>
              <a:rPr lang="en-US" dirty="0"/>
              <a:t>Usability</a:t>
            </a:r>
            <a:endParaRPr lang="en-IN" dirty="0"/>
          </a:p>
          <a:p>
            <a:pPr lvl="0"/>
            <a:r>
              <a:rPr lang="en-US" dirty="0"/>
              <a:t>Performance</a:t>
            </a:r>
            <a:endParaRPr lang="en-IN" dirty="0"/>
          </a:p>
          <a:p>
            <a:pPr lvl="0"/>
            <a:r>
              <a:rPr lang="en-US" dirty="0"/>
              <a:t>Timeliness</a:t>
            </a:r>
            <a:endParaRPr lang="en-IN" dirty="0"/>
          </a:p>
          <a:p>
            <a:pPr lvl="0"/>
            <a:r>
              <a:rPr lang="en-US" dirty="0"/>
              <a:t>Confidentiality and Availability</a:t>
            </a:r>
            <a:endParaRPr lang="en-IN" dirty="0"/>
          </a:p>
          <a:p>
            <a:pPr lvl="0"/>
            <a:r>
              <a:rPr lang="en-US" dirty="0" smtClean="0"/>
              <a:t>Install ability </a:t>
            </a:r>
            <a:r>
              <a:rPr lang="en-US" dirty="0"/>
              <a:t>and Upgradability</a:t>
            </a:r>
            <a:endParaRPr lang="en-IN" dirty="0"/>
          </a:p>
          <a:p>
            <a:pPr lvl="0"/>
            <a:r>
              <a:rPr lang="en-US" dirty="0"/>
              <a:t>Scalability</a:t>
            </a:r>
            <a:endParaRPr lang="en-IN" dirty="0"/>
          </a:p>
          <a:p>
            <a:pPr lvl="0"/>
            <a:r>
              <a:rPr lang="en-US" dirty="0"/>
              <a:t>Documentation</a:t>
            </a:r>
            <a:endParaRPr lang="en-IN" dirty="0"/>
          </a:p>
          <a:p>
            <a:endParaRPr lang="en-IN" dirty="0"/>
          </a:p>
        </p:txBody>
      </p:sp>
    </p:spTree>
    <p:extLst>
      <p:ext uri="{BB962C8B-B14F-4D97-AF65-F5344CB8AC3E}">
        <p14:creationId xmlns:p14="http://schemas.microsoft.com/office/powerpoint/2010/main" val="15351777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355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55576" y="1628800"/>
            <a:ext cx="7992887"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779830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Acceptance Testing and V-Model</a:t>
            </a:r>
            <a:r>
              <a:rPr lang="en-IN" b="1" dirty="0"/>
              <a:t/>
            </a:r>
            <a:br>
              <a:rPr lang="en-IN" b="1" dirty="0"/>
            </a:br>
            <a:endParaRPr lang="en-IN" dirty="0"/>
          </a:p>
        </p:txBody>
      </p:sp>
      <p:pic>
        <p:nvPicPr>
          <p:cNvPr id="2457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31640" y="1484784"/>
            <a:ext cx="6480719" cy="40610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1229894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560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15616" y="980728"/>
            <a:ext cx="7128792" cy="4968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811230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2.10.1 Functional Testing (Black Box)</a:t>
            </a:r>
            <a:endParaRPr lang="en-IN" dirty="0"/>
          </a:p>
        </p:txBody>
      </p:sp>
      <p:sp>
        <p:nvSpPr>
          <p:cNvPr id="3" name="Content Placeholder 2"/>
          <p:cNvSpPr>
            <a:spLocks noGrp="1"/>
          </p:cNvSpPr>
          <p:nvPr>
            <p:ph idx="1"/>
          </p:nvPr>
        </p:nvSpPr>
        <p:spPr/>
        <p:txBody>
          <a:bodyPr>
            <a:normAutofit lnSpcReduction="10000"/>
          </a:bodyPr>
          <a:lstStyle/>
          <a:p>
            <a:pPr algn="just"/>
            <a:r>
              <a:rPr lang="en-US" b="1" dirty="0"/>
              <a:t>Black Box Testing</a:t>
            </a:r>
            <a:r>
              <a:rPr lang="en-US" dirty="0"/>
              <a:t> is a software testing method in which the functionalities of software applications are tested without having knowledge of internal code structure, implementation details and internal paths. Black Box Testing mainly focuses on input and output of software applications and it is entirely based on software requirements and specifications. It is also known as Behavioral Testing.</a:t>
            </a:r>
            <a:endParaRPr lang="en-IN" dirty="0"/>
          </a:p>
          <a:p>
            <a:endParaRPr lang="en-IN" dirty="0"/>
          </a:p>
        </p:txBody>
      </p:sp>
    </p:spTree>
    <p:extLst>
      <p:ext uri="{BB962C8B-B14F-4D97-AF65-F5344CB8AC3E}">
        <p14:creationId xmlns:p14="http://schemas.microsoft.com/office/powerpoint/2010/main" val="204653561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66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85802" y="1844824"/>
            <a:ext cx="4572396" cy="2688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868444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99592" y="1268760"/>
            <a:ext cx="7560840" cy="4752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7524397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76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51720" y="1700808"/>
            <a:ext cx="5256583"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0082745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2.10.2 Non-functional testing (Testing of software product characteristics)</a:t>
            </a:r>
            <a:endParaRPr lang="en-IN" dirty="0"/>
          </a:p>
        </p:txBody>
      </p:sp>
      <p:sp>
        <p:nvSpPr>
          <p:cNvPr id="3" name="Content Placeholder 2"/>
          <p:cNvSpPr>
            <a:spLocks noGrp="1"/>
          </p:cNvSpPr>
          <p:nvPr>
            <p:ph idx="1"/>
          </p:nvPr>
        </p:nvSpPr>
        <p:spPr/>
        <p:txBody>
          <a:bodyPr/>
          <a:lstStyle/>
          <a:p>
            <a:r>
              <a:rPr lang="en-IN" dirty="0"/>
              <a:t>In </a:t>
            </a:r>
            <a:r>
              <a:rPr lang="en-IN" b="1" dirty="0"/>
              <a:t>non-functional testing</a:t>
            </a:r>
            <a:r>
              <a:rPr lang="en-IN" dirty="0"/>
              <a:t> the quality characteristics of the component or system is tested. Non-functional refers to aspects of the software that may not be related to a specific function or user action such as scalability or security</a:t>
            </a:r>
          </a:p>
        </p:txBody>
      </p:sp>
    </p:spTree>
    <p:extLst>
      <p:ext uri="{BB962C8B-B14F-4D97-AF65-F5344CB8AC3E}">
        <p14:creationId xmlns:p14="http://schemas.microsoft.com/office/powerpoint/2010/main" val="332442662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2.10.3 Structural testing (White-Box Testing )</a:t>
            </a:r>
            <a:endParaRPr lang="en-IN" dirty="0"/>
          </a:p>
        </p:txBody>
      </p:sp>
      <p:sp>
        <p:nvSpPr>
          <p:cNvPr id="3" name="Content Placeholder 2"/>
          <p:cNvSpPr>
            <a:spLocks noGrp="1"/>
          </p:cNvSpPr>
          <p:nvPr>
            <p:ph idx="1"/>
          </p:nvPr>
        </p:nvSpPr>
        <p:spPr/>
        <p:txBody>
          <a:bodyPr/>
          <a:lstStyle/>
          <a:p>
            <a:r>
              <a:rPr lang="en-IN" b="1" dirty="0"/>
              <a:t>White Box Testing</a:t>
            </a:r>
            <a:r>
              <a:rPr lang="en-IN" dirty="0"/>
              <a:t> is software testing technique in which internal structure, design and coding of software are tested to verify flow of input-output and to improve design, usability and security. In white box testing, code is visible to testers so it is also called Clear box testing, Open box testing, Transparent box testing, Code-based testing and Glass box testing.</a:t>
            </a:r>
          </a:p>
          <a:p>
            <a:endParaRPr lang="en-IN" dirty="0"/>
          </a:p>
        </p:txBody>
      </p:sp>
    </p:spTree>
    <p:extLst>
      <p:ext uri="{BB962C8B-B14F-4D97-AF65-F5344CB8AC3E}">
        <p14:creationId xmlns:p14="http://schemas.microsoft.com/office/powerpoint/2010/main" val="382407600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White box testing </a:t>
            </a:r>
            <a:r>
              <a:rPr lang="en-IN" dirty="0" smtClean="0"/>
              <a:t>involves:-</a:t>
            </a:r>
            <a:endParaRPr lang="en-IN" dirty="0"/>
          </a:p>
        </p:txBody>
      </p:sp>
      <p:sp>
        <p:nvSpPr>
          <p:cNvPr id="3" name="Content Placeholder 2"/>
          <p:cNvSpPr>
            <a:spLocks noGrp="1"/>
          </p:cNvSpPr>
          <p:nvPr>
            <p:ph idx="1"/>
          </p:nvPr>
        </p:nvSpPr>
        <p:spPr/>
        <p:txBody>
          <a:bodyPr/>
          <a:lstStyle/>
          <a:p>
            <a:pPr lvl="0"/>
            <a:r>
              <a:rPr lang="en-IN" dirty="0"/>
              <a:t>Internal security holes</a:t>
            </a:r>
          </a:p>
          <a:p>
            <a:pPr lvl="0"/>
            <a:r>
              <a:rPr lang="en-IN" dirty="0"/>
              <a:t>Broken or poorly structured paths in the coding processes</a:t>
            </a:r>
          </a:p>
          <a:p>
            <a:pPr lvl="0"/>
            <a:r>
              <a:rPr lang="en-IN" dirty="0"/>
              <a:t>The flow of specific inputs through the code</a:t>
            </a:r>
          </a:p>
          <a:p>
            <a:pPr lvl="0"/>
            <a:r>
              <a:rPr lang="en-IN" dirty="0"/>
              <a:t>Expected output</a:t>
            </a:r>
          </a:p>
          <a:p>
            <a:pPr lvl="0"/>
            <a:r>
              <a:rPr lang="en-IN" dirty="0"/>
              <a:t>The functionality of conditional loops</a:t>
            </a:r>
          </a:p>
          <a:p>
            <a:pPr lvl="0"/>
            <a:r>
              <a:rPr lang="en-IN" dirty="0"/>
              <a:t>Testing of each statement, object, and function on an individual basis</a:t>
            </a:r>
          </a:p>
          <a:p>
            <a:endParaRPr lang="en-IN" dirty="0"/>
          </a:p>
        </p:txBody>
      </p:sp>
    </p:spTree>
    <p:extLst>
      <p:ext uri="{BB962C8B-B14F-4D97-AF65-F5344CB8AC3E}">
        <p14:creationId xmlns:p14="http://schemas.microsoft.com/office/powerpoint/2010/main" val="267420010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2.10.4 Testing related to changes – Confirmation (Re-testing) and Regression Testing</a:t>
            </a:r>
            <a:endParaRPr lang="en-IN" dirty="0"/>
          </a:p>
        </p:txBody>
      </p:sp>
      <p:sp>
        <p:nvSpPr>
          <p:cNvPr id="3" name="Content Placeholder 2"/>
          <p:cNvSpPr>
            <a:spLocks noGrp="1"/>
          </p:cNvSpPr>
          <p:nvPr>
            <p:ph idx="1"/>
          </p:nvPr>
        </p:nvSpPr>
        <p:spPr/>
        <p:txBody>
          <a:bodyPr/>
          <a:lstStyle/>
          <a:p>
            <a:r>
              <a:rPr lang="en-US" b="1" dirty="0"/>
              <a:t>Retesting</a:t>
            </a:r>
            <a:r>
              <a:rPr lang="en-US" dirty="0"/>
              <a:t> is a process to check specific test cases that are found with bug/s in the final execution. Generally, testers find these bugs while testing the software application and assign it to the developers to fix it. Then the developers fix the bug/s and assign it back to the testers for verification. This continuous process is called Retesting.</a:t>
            </a:r>
            <a:endParaRPr lang="en-IN" dirty="0"/>
          </a:p>
          <a:p>
            <a:endParaRPr lang="en-IN" dirty="0"/>
          </a:p>
        </p:txBody>
      </p:sp>
    </p:spTree>
    <p:extLst>
      <p:ext uri="{BB962C8B-B14F-4D97-AF65-F5344CB8AC3E}">
        <p14:creationId xmlns:p14="http://schemas.microsoft.com/office/powerpoint/2010/main" val="319570027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b="1" dirty="0"/>
              <a:t>What is Regression Testing?</a:t>
            </a:r>
            <a:endParaRPr lang="en-IN" b="1" dirty="0"/>
          </a:p>
          <a:p>
            <a:r>
              <a:rPr lang="en-US" u="sng" dirty="0">
                <a:hlinkClick r:id="rId2"/>
              </a:rPr>
              <a:t>Regression Testing</a:t>
            </a:r>
            <a:r>
              <a:rPr lang="en-US" dirty="0"/>
              <a:t> is a type of software testing executed to check whether a code change has not unfavorably disturbed current features &amp; functions of an Application</a:t>
            </a:r>
            <a:endParaRPr lang="en-IN" dirty="0"/>
          </a:p>
          <a:p>
            <a:endParaRPr lang="en-IN" dirty="0"/>
          </a:p>
        </p:txBody>
      </p:sp>
    </p:spTree>
    <p:extLst>
      <p:ext uri="{BB962C8B-B14F-4D97-AF65-F5344CB8AC3E}">
        <p14:creationId xmlns:p14="http://schemas.microsoft.com/office/powerpoint/2010/main" val="87702534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62500" lnSpcReduction="20000"/>
          </a:bodyPr>
          <a:lstStyle/>
          <a:p>
            <a:pPr lvl="0"/>
            <a:r>
              <a:rPr lang="en-US" dirty="0"/>
              <a:t>Regression testing is a type of software testing that seeks to uncover new software bugs, or regressions, in existing functional and non-functional areas of a system after changes such as enhancements, patches or configuration changes, have been made to them.</a:t>
            </a:r>
            <a:endParaRPr lang="en-IN" dirty="0"/>
          </a:p>
          <a:p>
            <a:pPr lvl="0"/>
            <a:r>
              <a:rPr lang="en-US" dirty="0"/>
              <a:t>The intent of regression testing is to ensure that changes such as those mentioned above have not introduced new faults.</a:t>
            </a:r>
            <a:endParaRPr lang="en-IN" dirty="0"/>
          </a:p>
          <a:p>
            <a:pPr lvl="0"/>
            <a:r>
              <a:rPr lang="en-US" dirty="0"/>
              <a:t>One of the main reasons for regression testing is to determine whether a change in one part of the software affects other parts of the software.</a:t>
            </a:r>
            <a:endParaRPr lang="en-IN" dirty="0"/>
          </a:p>
          <a:p>
            <a:pPr lvl="0"/>
            <a:r>
              <a:rPr lang="en-US" dirty="0"/>
              <a:t>Regression testing include rerunning previously completed tests and checking whether program behavior has changed and whether previously fixed faults have re-emerged.</a:t>
            </a:r>
            <a:endParaRPr lang="en-IN" dirty="0"/>
          </a:p>
          <a:p>
            <a:r>
              <a:rPr lang="en-US" dirty="0"/>
              <a:t>Regression testing can be performed to test a system efficiently by systematically selecting the appropriate minimum set of tests needed to adequately cover a particular change</a:t>
            </a:r>
            <a:endParaRPr lang="en-IN" dirty="0"/>
          </a:p>
        </p:txBody>
      </p:sp>
    </p:spTree>
    <p:extLst>
      <p:ext uri="{BB962C8B-B14F-4D97-AF65-F5344CB8AC3E}">
        <p14:creationId xmlns:p14="http://schemas.microsoft.com/office/powerpoint/2010/main" val="378208040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86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27584" y="1772816"/>
            <a:ext cx="7344816" cy="360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5950891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96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75656" y="908720"/>
            <a:ext cx="6048671" cy="48169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82431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307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95736" y="764704"/>
            <a:ext cx="5184576" cy="5171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184164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2.4 Economics of Testing </a:t>
            </a:r>
            <a:endParaRPr lang="en-IN" dirty="0"/>
          </a:p>
        </p:txBody>
      </p:sp>
      <p:sp>
        <p:nvSpPr>
          <p:cNvPr id="3" name="Content Placeholder 2"/>
          <p:cNvSpPr>
            <a:spLocks noGrp="1"/>
          </p:cNvSpPr>
          <p:nvPr>
            <p:ph idx="1"/>
          </p:nvPr>
        </p:nvSpPr>
        <p:spPr/>
        <p:txBody>
          <a:bodyPr/>
          <a:lstStyle/>
          <a:p>
            <a:r>
              <a:rPr lang="en-US" dirty="0"/>
              <a:t>Testing is about </a:t>
            </a:r>
            <a:r>
              <a:rPr lang="en-US" b="1" dirty="0"/>
              <a:t>getting real feedback quickly</a:t>
            </a:r>
            <a:r>
              <a:rPr lang="en-US" dirty="0"/>
              <a:t>, reducing wasteful testing activities, and putting a mirror in front of our applications. It becomes advantageous to understand the costs of these activities and direct the effort investment where it's most beneficial</a:t>
            </a:r>
            <a:endParaRPr lang="en-IN" dirty="0"/>
          </a:p>
        </p:txBody>
      </p:sp>
    </p:spTree>
    <p:extLst>
      <p:ext uri="{BB962C8B-B14F-4D97-AF65-F5344CB8AC3E}">
        <p14:creationId xmlns:p14="http://schemas.microsoft.com/office/powerpoint/2010/main" val="97379065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76311356"/>
              </p:ext>
            </p:extLst>
          </p:nvPr>
        </p:nvGraphicFramePr>
        <p:xfrm>
          <a:off x="1475656" y="548679"/>
          <a:ext cx="6048672" cy="5577484"/>
        </p:xfrm>
        <a:graphic>
          <a:graphicData uri="http://schemas.openxmlformats.org/drawingml/2006/table">
            <a:tbl>
              <a:tblPr firstRow="1" firstCol="1" bandRow="1">
                <a:tableStyleId>{5C22544A-7EE6-4342-B048-85BDC9FD1C3A}</a:tableStyleId>
              </a:tblPr>
              <a:tblGrid>
                <a:gridCol w="3024336"/>
                <a:gridCol w="3024336"/>
              </a:tblGrid>
              <a:tr h="306574">
                <a:tc>
                  <a:txBody>
                    <a:bodyPr/>
                    <a:lstStyle/>
                    <a:p>
                      <a:pPr>
                        <a:lnSpc>
                          <a:spcPct val="115000"/>
                        </a:lnSpc>
                        <a:spcAft>
                          <a:spcPts val="1000"/>
                        </a:spcAft>
                      </a:pPr>
                      <a:r>
                        <a:rPr lang="en-US" sz="700">
                          <a:effectLst/>
                        </a:rPr>
                        <a:t>Re-testing</a:t>
                      </a:r>
                      <a:endParaRPr lang="en-IN" sz="600">
                        <a:effectLst/>
                        <a:latin typeface="Calibri"/>
                        <a:ea typeface="Calibri"/>
                        <a:cs typeface="Times New Roman"/>
                      </a:endParaRPr>
                    </a:p>
                  </a:txBody>
                  <a:tcPr marL="59994" marR="59994" marT="59994" marB="59994"/>
                </a:tc>
                <a:tc>
                  <a:txBody>
                    <a:bodyPr/>
                    <a:lstStyle/>
                    <a:p>
                      <a:pPr>
                        <a:lnSpc>
                          <a:spcPct val="115000"/>
                        </a:lnSpc>
                        <a:spcAft>
                          <a:spcPts val="1000"/>
                        </a:spcAft>
                      </a:pPr>
                      <a:r>
                        <a:rPr lang="en-US" sz="700">
                          <a:effectLst/>
                        </a:rPr>
                        <a:t>Regression Testing</a:t>
                      </a:r>
                      <a:endParaRPr lang="en-IN" sz="600">
                        <a:effectLst/>
                        <a:latin typeface="Calibri"/>
                        <a:ea typeface="Calibri"/>
                        <a:cs typeface="Times New Roman"/>
                      </a:endParaRPr>
                    </a:p>
                  </a:txBody>
                  <a:tcPr marL="59994" marR="59994" marT="59994" marB="59994"/>
                </a:tc>
              </a:tr>
              <a:tr h="733413">
                <a:tc>
                  <a:txBody>
                    <a:bodyPr/>
                    <a:lstStyle/>
                    <a:p>
                      <a:pPr algn="just">
                        <a:lnSpc>
                          <a:spcPct val="115000"/>
                        </a:lnSpc>
                        <a:spcAft>
                          <a:spcPts val="1000"/>
                        </a:spcAft>
                      </a:pPr>
                      <a:r>
                        <a:rPr lang="en-US" sz="700">
                          <a:effectLst/>
                        </a:rPr>
                        <a:t>Re-testing is performed to ensure that the test cases that are failed in the final execution are passing after the defects fixed.</a:t>
                      </a:r>
                      <a:endParaRPr lang="en-IN" sz="600">
                        <a:effectLst/>
                        <a:latin typeface="Calibri"/>
                        <a:ea typeface="Calibri"/>
                        <a:cs typeface="Times New Roman"/>
                      </a:endParaRPr>
                    </a:p>
                  </a:txBody>
                  <a:tcPr marL="39996" marR="39996" marT="39996" marB="39996"/>
                </a:tc>
                <a:tc>
                  <a:txBody>
                    <a:bodyPr/>
                    <a:lstStyle/>
                    <a:p>
                      <a:pPr algn="just">
                        <a:lnSpc>
                          <a:spcPct val="115000"/>
                        </a:lnSpc>
                        <a:spcAft>
                          <a:spcPts val="1000"/>
                        </a:spcAft>
                      </a:pPr>
                      <a:r>
                        <a:rPr lang="en-US" sz="700">
                          <a:effectLst/>
                        </a:rPr>
                        <a:t>Regression Testing is done to confirm whether the code change has not affected the existing features.</a:t>
                      </a:r>
                      <a:endParaRPr lang="en-IN" sz="600">
                        <a:effectLst/>
                        <a:latin typeface="Calibri"/>
                        <a:ea typeface="Calibri"/>
                        <a:cs typeface="Times New Roman"/>
                      </a:endParaRPr>
                    </a:p>
                  </a:txBody>
                  <a:tcPr marL="39996" marR="39996" marT="39996" marB="39996"/>
                </a:tc>
              </a:tr>
              <a:tr h="574704">
                <a:tc>
                  <a:txBody>
                    <a:bodyPr/>
                    <a:lstStyle/>
                    <a:p>
                      <a:pPr algn="just">
                        <a:lnSpc>
                          <a:spcPct val="115000"/>
                        </a:lnSpc>
                        <a:spcAft>
                          <a:spcPts val="1000"/>
                        </a:spcAft>
                      </a:pPr>
                      <a:r>
                        <a:rPr lang="en-US" sz="700">
                          <a:effectLst/>
                        </a:rPr>
                        <a:t>Re-Testing works on defect fixes.</a:t>
                      </a:r>
                      <a:endParaRPr lang="en-IN" sz="600">
                        <a:effectLst/>
                        <a:latin typeface="Calibri"/>
                        <a:ea typeface="Calibri"/>
                        <a:cs typeface="Times New Roman"/>
                      </a:endParaRPr>
                    </a:p>
                  </a:txBody>
                  <a:tcPr marL="39996" marR="39996" marT="39996" marB="39996"/>
                </a:tc>
                <a:tc>
                  <a:txBody>
                    <a:bodyPr/>
                    <a:lstStyle/>
                    <a:p>
                      <a:pPr algn="just">
                        <a:lnSpc>
                          <a:spcPct val="115000"/>
                        </a:lnSpc>
                        <a:spcAft>
                          <a:spcPts val="1000"/>
                        </a:spcAft>
                      </a:pPr>
                      <a:r>
                        <a:rPr lang="en-US" sz="700">
                          <a:effectLst/>
                        </a:rPr>
                        <a:t>The purpose of regression testing is to ensure that the code changes adversely not affect the existing functionality.</a:t>
                      </a:r>
                      <a:endParaRPr lang="en-IN" sz="600">
                        <a:effectLst/>
                        <a:latin typeface="Calibri"/>
                        <a:ea typeface="Calibri"/>
                        <a:cs typeface="Times New Roman"/>
                      </a:endParaRPr>
                    </a:p>
                  </a:txBody>
                  <a:tcPr marL="39996" marR="39996" marT="39996" marB="39996"/>
                </a:tc>
              </a:tr>
              <a:tr h="415994">
                <a:tc>
                  <a:txBody>
                    <a:bodyPr/>
                    <a:lstStyle/>
                    <a:p>
                      <a:pPr algn="just">
                        <a:lnSpc>
                          <a:spcPct val="115000"/>
                        </a:lnSpc>
                        <a:spcAft>
                          <a:spcPts val="1000"/>
                        </a:spcAft>
                      </a:pPr>
                      <a:r>
                        <a:rPr lang="en-US" sz="700">
                          <a:effectLst/>
                        </a:rPr>
                        <a:t>Defect verification is the part of the Retesting.</a:t>
                      </a:r>
                      <a:endParaRPr lang="en-IN" sz="600">
                        <a:effectLst/>
                        <a:latin typeface="Calibri"/>
                        <a:ea typeface="Calibri"/>
                        <a:cs typeface="Times New Roman"/>
                      </a:endParaRPr>
                    </a:p>
                  </a:txBody>
                  <a:tcPr marL="39996" marR="39996" marT="39996" marB="39996"/>
                </a:tc>
                <a:tc>
                  <a:txBody>
                    <a:bodyPr/>
                    <a:lstStyle/>
                    <a:p>
                      <a:pPr algn="just">
                        <a:lnSpc>
                          <a:spcPct val="115000"/>
                        </a:lnSpc>
                        <a:spcAft>
                          <a:spcPts val="1000"/>
                        </a:spcAft>
                      </a:pPr>
                      <a:r>
                        <a:rPr lang="en-US" sz="700">
                          <a:effectLst/>
                        </a:rPr>
                        <a:t>Regression testing does not include defect verification</a:t>
                      </a:r>
                      <a:endParaRPr lang="en-IN" sz="600">
                        <a:effectLst/>
                        <a:latin typeface="Calibri"/>
                        <a:ea typeface="Calibri"/>
                        <a:cs typeface="Times New Roman"/>
                      </a:endParaRPr>
                    </a:p>
                  </a:txBody>
                  <a:tcPr marL="39996" marR="39996" marT="39996" marB="39996"/>
                </a:tc>
              </a:tr>
              <a:tr h="574704">
                <a:tc>
                  <a:txBody>
                    <a:bodyPr/>
                    <a:lstStyle/>
                    <a:p>
                      <a:pPr algn="just">
                        <a:lnSpc>
                          <a:spcPct val="115000"/>
                        </a:lnSpc>
                        <a:spcAft>
                          <a:spcPts val="1000"/>
                        </a:spcAft>
                      </a:pPr>
                      <a:r>
                        <a:rPr lang="en-US" sz="700">
                          <a:effectLst/>
                        </a:rPr>
                        <a:t>The priority of Retesting is higher than Regression Testing, so it is done before the Regression Testing.</a:t>
                      </a:r>
                      <a:endParaRPr lang="en-IN" sz="600">
                        <a:effectLst/>
                        <a:latin typeface="Calibri"/>
                        <a:ea typeface="Calibri"/>
                        <a:cs typeface="Times New Roman"/>
                      </a:endParaRPr>
                    </a:p>
                  </a:txBody>
                  <a:tcPr marL="39996" marR="39996" marT="39996" marB="39996"/>
                </a:tc>
                <a:tc>
                  <a:txBody>
                    <a:bodyPr/>
                    <a:lstStyle/>
                    <a:p>
                      <a:pPr algn="just">
                        <a:lnSpc>
                          <a:spcPct val="115000"/>
                        </a:lnSpc>
                        <a:spcAft>
                          <a:spcPts val="1000"/>
                        </a:spcAft>
                      </a:pPr>
                      <a:r>
                        <a:rPr lang="en-US" sz="700">
                          <a:effectLst/>
                        </a:rPr>
                        <a:t>Based on the project type and availability of resources, regression testing can be parallel to Retesting.</a:t>
                      </a:r>
                      <a:endParaRPr lang="en-IN" sz="600">
                        <a:effectLst/>
                        <a:latin typeface="Calibri"/>
                        <a:ea typeface="Calibri"/>
                        <a:cs typeface="Times New Roman"/>
                      </a:endParaRPr>
                    </a:p>
                  </a:txBody>
                  <a:tcPr marL="39996" marR="39996" marT="39996" marB="39996"/>
                </a:tc>
              </a:tr>
              <a:tr h="257286">
                <a:tc>
                  <a:txBody>
                    <a:bodyPr/>
                    <a:lstStyle/>
                    <a:p>
                      <a:pPr algn="just">
                        <a:lnSpc>
                          <a:spcPct val="115000"/>
                        </a:lnSpc>
                        <a:spcAft>
                          <a:spcPts val="1000"/>
                        </a:spcAft>
                      </a:pPr>
                      <a:r>
                        <a:rPr lang="en-US" sz="700">
                          <a:effectLst/>
                        </a:rPr>
                        <a:t>Re-Test is a planned Testing.</a:t>
                      </a:r>
                      <a:endParaRPr lang="en-IN" sz="600">
                        <a:effectLst/>
                        <a:latin typeface="Calibri"/>
                        <a:ea typeface="Calibri"/>
                        <a:cs typeface="Times New Roman"/>
                      </a:endParaRPr>
                    </a:p>
                  </a:txBody>
                  <a:tcPr marL="39996" marR="39996" marT="39996" marB="39996"/>
                </a:tc>
                <a:tc>
                  <a:txBody>
                    <a:bodyPr/>
                    <a:lstStyle/>
                    <a:p>
                      <a:pPr algn="just">
                        <a:lnSpc>
                          <a:spcPct val="115000"/>
                        </a:lnSpc>
                        <a:spcAft>
                          <a:spcPts val="1000"/>
                        </a:spcAft>
                      </a:pPr>
                      <a:r>
                        <a:rPr lang="en-US" sz="700">
                          <a:effectLst/>
                        </a:rPr>
                        <a:t>Regression testing is a generic Testing.</a:t>
                      </a:r>
                      <a:endParaRPr lang="en-IN" sz="600">
                        <a:effectLst/>
                        <a:latin typeface="Calibri"/>
                        <a:ea typeface="Calibri"/>
                        <a:cs typeface="Times New Roman"/>
                      </a:endParaRPr>
                    </a:p>
                  </a:txBody>
                  <a:tcPr marL="39996" marR="39996" marT="39996" marB="39996"/>
                </a:tc>
              </a:tr>
              <a:tr h="574704">
                <a:tc>
                  <a:txBody>
                    <a:bodyPr/>
                    <a:lstStyle/>
                    <a:p>
                      <a:pPr algn="just">
                        <a:lnSpc>
                          <a:spcPct val="115000"/>
                        </a:lnSpc>
                        <a:spcAft>
                          <a:spcPts val="1000"/>
                        </a:spcAft>
                      </a:pPr>
                      <a:r>
                        <a:rPr lang="en-US" sz="700">
                          <a:effectLst/>
                        </a:rPr>
                        <a:t>We cannot automate the test-cases for Retesting.</a:t>
                      </a:r>
                      <a:endParaRPr lang="en-IN" sz="600">
                        <a:effectLst/>
                        <a:latin typeface="Calibri"/>
                        <a:ea typeface="Calibri"/>
                        <a:cs typeface="Times New Roman"/>
                      </a:endParaRPr>
                    </a:p>
                  </a:txBody>
                  <a:tcPr marL="39996" marR="39996" marT="39996" marB="39996"/>
                </a:tc>
                <a:tc>
                  <a:txBody>
                    <a:bodyPr/>
                    <a:lstStyle/>
                    <a:p>
                      <a:pPr algn="just">
                        <a:lnSpc>
                          <a:spcPct val="115000"/>
                        </a:lnSpc>
                        <a:spcAft>
                          <a:spcPts val="1000"/>
                        </a:spcAft>
                      </a:pPr>
                      <a:r>
                        <a:rPr lang="en-US" sz="700">
                          <a:effectLst/>
                        </a:rPr>
                        <a:t>We can do automation for regression testing; manual testing could be expensive and time-consuming.</a:t>
                      </a:r>
                      <a:endParaRPr lang="en-IN" sz="600">
                        <a:effectLst/>
                        <a:latin typeface="Calibri"/>
                        <a:ea typeface="Calibri"/>
                        <a:cs typeface="Times New Roman"/>
                      </a:endParaRPr>
                    </a:p>
                  </a:txBody>
                  <a:tcPr marL="39996" marR="39996" marT="39996" marB="39996"/>
                </a:tc>
              </a:tr>
              <a:tr h="415994">
                <a:tc>
                  <a:txBody>
                    <a:bodyPr/>
                    <a:lstStyle/>
                    <a:p>
                      <a:pPr algn="just">
                        <a:lnSpc>
                          <a:spcPct val="115000"/>
                        </a:lnSpc>
                        <a:spcAft>
                          <a:spcPts val="1000"/>
                        </a:spcAft>
                      </a:pPr>
                      <a:r>
                        <a:rPr lang="en-US" sz="700">
                          <a:effectLst/>
                        </a:rPr>
                        <a:t>Re-testing is for failed test-cases.</a:t>
                      </a:r>
                      <a:endParaRPr lang="en-IN" sz="600">
                        <a:effectLst/>
                        <a:latin typeface="Calibri"/>
                        <a:ea typeface="Calibri"/>
                        <a:cs typeface="Times New Roman"/>
                      </a:endParaRPr>
                    </a:p>
                  </a:txBody>
                  <a:tcPr marL="39996" marR="39996" marT="39996" marB="39996"/>
                </a:tc>
                <a:tc>
                  <a:txBody>
                    <a:bodyPr/>
                    <a:lstStyle/>
                    <a:p>
                      <a:pPr algn="just">
                        <a:lnSpc>
                          <a:spcPct val="115000"/>
                        </a:lnSpc>
                        <a:spcAft>
                          <a:spcPts val="1000"/>
                        </a:spcAft>
                      </a:pPr>
                      <a:r>
                        <a:rPr lang="en-US" sz="700">
                          <a:effectLst/>
                        </a:rPr>
                        <a:t>Regression testing is for passed Test-cases.</a:t>
                      </a:r>
                      <a:endParaRPr lang="en-IN" sz="600">
                        <a:effectLst/>
                        <a:latin typeface="Calibri"/>
                        <a:ea typeface="Calibri"/>
                        <a:cs typeface="Times New Roman"/>
                      </a:endParaRPr>
                    </a:p>
                  </a:txBody>
                  <a:tcPr marL="39996" marR="39996" marT="39996" marB="39996"/>
                </a:tc>
              </a:tr>
              <a:tr h="415994">
                <a:tc>
                  <a:txBody>
                    <a:bodyPr/>
                    <a:lstStyle/>
                    <a:p>
                      <a:pPr algn="just">
                        <a:lnSpc>
                          <a:spcPct val="115000"/>
                        </a:lnSpc>
                        <a:spcAft>
                          <a:spcPts val="1000"/>
                        </a:spcAft>
                      </a:pPr>
                      <a:r>
                        <a:rPr lang="en-US" sz="700">
                          <a:effectLst/>
                        </a:rPr>
                        <a:t>Re-testing make sure that the original fault is corrected.</a:t>
                      </a:r>
                      <a:endParaRPr lang="en-IN" sz="600">
                        <a:effectLst/>
                        <a:latin typeface="Calibri"/>
                        <a:ea typeface="Calibri"/>
                        <a:cs typeface="Times New Roman"/>
                      </a:endParaRPr>
                    </a:p>
                  </a:txBody>
                  <a:tcPr marL="39996" marR="39996" marT="39996" marB="39996"/>
                </a:tc>
                <a:tc>
                  <a:txBody>
                    <a:bodyPr/>
                    <a:lstStyle/>
                    <a:p>
                      <a:pPr algn="just">
                        <a:lnSpc>
                          <a:spcPct val="115000"/>
                        </a:lnSpc>
                        <a:spcAft>
                          <a:spcPts val="1000"/>
                        </a:spcAft>
                      </a:pPr>
                      <a:r>
                        <a:rPr lang="en-US" sz="700">
                          <a:effectLst/>
                        </a:rPr>
                        <a:t>Regression testing checks for unexpected side effect.</a:t>
                      </a:r>
                      <a:endParaRPr lang="en-IN" sz="600">
                        <a:effectLst/>
                        <a:latin typeface="Calibri"/>
                        <a:ea typeface="Calibri"/>
                        <a:cs typeface="Times New Roman"/>
                      </a:endParaRPr>
                    </a:p>
                  </a:txBody>
                  <a:tcPr marL="39996" marR="39996" marT="39996" marB="39996"/>
                </a:tc>
              </a:tr>
              <a:tr h="574704">
                <a:tc>
                  <a:txBody>
                    <a:bodyPr/>
                    <a:lstStyle/>
                    <a:p>
                      <a:pPr algn="just">
                        <a:lnSpc>
                          <a:spcPct val="115000"/>
                        </a:lnSpc>
                        <a:spcAft>
                          <a:spcPts val="1000"/>
                        </a:spcAft>
                      </a:pPr>
                      <a:r>
                        <a:rPr lang="en-US" sz="700">
                          <a:effectLst/>
                        </a:rPr>
                        <a:t>Retesting executes defects with the same data and the same environment with different input with a new build.</a:t>
                      </a:r>
                      <a:endParaRPr lang="en-IN" sz="600">
                        <a:effectLst/>
                        <a:latin typeface="Calibri"/>
                        <a:ea typeface="Calibri"/>
                        <a:cs typeface="Times New Roman"/>
                      </a:endParaRPr>
                    </a:p>
                  </a:txBody>
                  <a:tcPr marL="39996" marR="39996" marT="39996" marB="39996"/>
                </a:tc>
                <a:tc>
                  <a:txBody>
                    <a:bodyPr/>
                    <a:lstStyle/>
                    <a:p>
                      <a:pPr algn="just">
                        <a:lnSpc>
                          <a:spcPct val="115000"/>
                        </a:lnSpc>
                        <a:spcAft>
                          <a:spcPts val="1000"/>
                        </a:spcAft>
                      </a:pPr>
                      <a:r>
                        <a:rPr lang="en-US" sz="700">
                          <a:effectLst/>
                        </a:rPr>
                        <a:t>Regression testing is when there is a modification or changes become mandatory in an existing project.</a:t>
                      </a:r>
                      <a:endParaRPr lang="en-IN" sz="600">
                        <a:effectLst/>
                        <a:latin typeface="Calibri"/>
                        <a:ea typeface="Calibri"/>
                        <a:cs typeface="Times New Roman"/>
                      </a:endParaRPr>
                    </a:p>
                  </a:txBody>
                  <a:tcPr marL="39996" marR="39996" marT="39996" marB="39996"/>
                </a:tc>
              </a:tr>
              <a:tr h="733413">
                <a:tc>
                  <a:txBody>
                    <a:bodyPr/>
                    <a:lstStyle/>
                    <a:p>
                      <a:pPr algn="just">
                        <a:lnSpc>
                          <a:spcPct val="115000"/>
                        </a:lnSpc>
                        <a:spcAft>
                          <a:spcPts val="1000"/>
                        </a:spcAft>
                      </a:pPr>
                      <a:r>
                        <a:rPr lang="en-US" sz="700">
                          <a:effectLst/>
                        </a:rPr>
                        <a:t>Re-testing cannot do before start testing.</a:t>
                      </a:r>
                      <a:endParaRPr lang="en-IN" sz="600">
                        <a:effectLst/>
                        <a:latin typeface="Calibri"/>
                        <a:ea typeface="Calibri"/>
                        <a:cs typeface="Times New Roman"/>
                      </a:endParaRPr>
                    </a:p>
                  </a:txBody>
                  <a:tcPr marL="39996" marR="39996" marT="39996" marB="39996"/>
                </a:tc>
                <a:tc>
                  <a:txBody>
                    <a:bodyPr/>
                    <a:lstStyle/>
                    <a:p>
                      <a:pPr algn="just">
                        <a:lnSpc>
                          <a:spcPct val="115000"/>
                        </a:lnSpc>
                        <a:spcAft>
                          <a:spcPts val="1000"/>
                        </a:spcAft>
                      </a:pPr>
                      <a:r>
                        <a:rPr lang="en-US" sz="700" dirty="0">
                          <a:effectLst/>
                        </a:rPr>
                        <a:t>Regression testing can obtain test cases from the functional specification, user tutorials and manuals, and defects reports in regards to the corrected problem.</a:t>
                      </a:r>
                      <a:endParaRPr lang="en-IN" sz="600" dirty="0">
                        <a:effectLst/>
                        <a:latin typeface="Calibri"/>
                        <a:ea typeface="Calibri"/>
                        <a:cs typeface="Times New Roman"/>
                      </a:endParaRPr>
                    </a:p>
                  </a:txBody>
                  <a:tcPr marL="39996" marR="39996" marT="39996" marB="39996"/>
                </a:tc>
              </a:tr>
            </a:tbl>
          </a:graphicData>
        </a:graphic>
      </p:graphicFrame>
    </p:spTree>
    <p:extLst>
      <p:ext uri="{BB962C8B-B14F-4D97-AF65-F5344CB8AC3E}">
        <p14:creationId xmlns:p14="http://schemas.microsoft.com/office/powerpoint/2010/main" val="97491591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2.11.1 Performance (Load &amp; Stress) Testing</a:t>
            </a:r>
            <a:endParaRPr lang="en-IN" dirty="0"/>
          </a:p>
        </p:txBody>
      </p:sp>
      <p:sp>
        <p:nvSpPr>
          <p:cNvPr id="3" name="Content Placeholder 2"/>
          <p:cNvSpPr>
            <a:spLocks noGrp="1"/>
          </p:cNvSpPr>
          <p:nvPr>
            <p:ph idx="1"/>
          </p:nvPr>
        </p:nvSpPr>
        <p:spPr/>
        <p:txBody>
          <a:bodyPr/>
          <a:lstStyle/>
          <a:p>
            <a:r>
              <a:rPr lang="en-IN" b="1" dirty="0"/>
              <a:t>Performance Testing</a:t>
            </a:r>
            <a:r>
              <a:rPr lang="en-IN" dirty="0"/>
              <a:t> is a software testing process used for testing the speed, response time, stability, reliability, scalability and resource usage of a software application under particular workload. The main purpose of performance testing is to identify and eliminate the performance bottlenecks in the software application</a:t>
            </a:r>
          </a:p>
        </p:txBody>
      </p:sp>
    </p:spTree>
    <p:extLst>
      <p:ext uri="{BB962C8B-B14F-4D97-AF65-F5344CB8AC3E}">
        <p14:creationId xmlns:p14="http://schemas.microsoft.com/office/powerpoint/2010/main" val="4629339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lnSpcReduction="10000"/>
          </a:bodyPr>
          <a:lstStyle/>
          <a:p>
            <a:r>
              <a:rPr lang="en-US" b="1" i="1" dirty="0"/>
              <a:t>“Checking the behavior of an application by applying some load is known as performance testing.”</a:t>
            </a:r>
            <a:endParaRPr lang="en-IN" b="1" dirty="0"/>
          </a:p>
          <a:p>
            <a:pPr lvl="0"/>
            <a:r>
              <a:rPr lang="en-IN" dirty="0"/>
              <a:t>Speed – Determines whether the application responds quickly</a:t>
            </a:r>
          </a:p>
          <a:p>
            <a:pPr lvl="0"/>
            <a:r>
              <a:rPr lang="en-IN" dirty="0"/>
              <a:t>Scalability – Determines maximum user load the software application can handle.</a:t>
            </a:r>
          </a:p>
          <a:p>
            <a:pPr lvl="0"/>
            <a:r>
              <a:rPr lang="en-IN" dirty="0"/>
              <a:t>Stability – Determines if the application is stable under varying loads</a:t>
            </a:r>
          </a:p>
          <a:p>
            <a:endParaRPr lang="en-IN" dirty="0"/>
          </a:p>
        </p:txBody>
      </p:sp>
    </p:spTree>
    <p:extLst>
      <p:ext uri="{BB962C8B-B14F-4D97-AF65-F5344CB8AC3E}">
        <p14:creationId xmlns:p14="http://schemas.microsoft.com/office/powerpoint/2010/main" val="398839224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327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15616" y="980728"/>
            <a:ext cx="6428441" cy="45315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4477105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337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13960" y="476672"/>
            <a:ext cx="5716079" cy="5649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3103928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3481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87624" y="692696"/>
            <a:ext cx="6408712" cy="48226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9999983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2.11.2 Usability Testing </a:t>
            </a:r>
            <a:endParaRPr lang="en-IN" dirty="0"/>
          </a:p>
        </p:txBody>
      </p:sp>
      <p:sp>
        <p:nvSpPr>
          <p:cNvPr id="3" name="Content Placeholder 2"/>
          <p:cNvSpPr>
            <a:spLocks noGrp="1"/>
          </p:cNvSpPr>
          <p:nvPr>
            <p:ph idx="1"/>
          </p:nvPr>
        </p:nvSpPr>
        <p:spPr/>
        <p:txBody>
          <a:bodyPr/>
          <a:lstStyle/>
          <a:p>
            <a:r>
              <a:rPr lang="en-US" b="1" dirty="0"/>
              <a:t>Usability Testing</a:t>
            </a:r>
            <a:r>
              <a:rPr lang="en-US" dirty="0"/>
              <a:t> also known as User Experience(UX) Testing, is a testing method for measuring how easy and user-friendly a software application is. A small set of target end-users, use software application to expose usability defects. Usability testing mainly focuses on user’s ease of using application, flexibility of application to handle controls and ability of application to meet its objectives</a:t>
            </a:r>
            <a:endParaRPr lang="en-IN" dirty="0"/>
          </a:p>
        </p:txBody>
      </p:sp>
    </p:spTree>
    <p:extLst>
      <p:ext uri="{BB962C8B-B14F-4D97-AF65-F5344CB8AC3E}">
        <p14:creationId xmlns:p14="http://schemas.microsoft.com/office/powerpoint/2010/main" val="221968948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r>
              <a:rPr lang="en-US" i="1" dirty="0"/>
              <a:t>“Checking the user-friendliness, efficiency, and accuracy of the application is known as Usability Testing. “</a:t>
            </a:r>
            <a:endParaRPr lang="en-IN" dirty="0"/>
          </a:p>
          <a:p>
            <a:endParaRPr lang="en-IN"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1000" y="3212976"/>
            <a:ext cx="5840413" cy="2880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8335251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 Usability Testing, the user-friendliness can be described with the help of the following </a:t>
            </a:r>
            <a:r>
              <a:rPr lang="en-US" dirty="0" smtClean="0"/>
              <a:t>characteristics</a:t>
            </a:r>
            <a:br>
              <a:rPr lang="en-US" dirty="0" smtClean="0"/>
            </a:br>
            <a:endParaRPr lang="en-IN" dirty="0"/>
          </a:p>
        </p:txBody>
      </p:sp>
      <p:sp>
        <p:nvSpPr>
          <p:cNvPr id="3" name="Content Placeholder 2"/>
          <p:cNvSpPr>
            <a:spLocks noGrp="1"/>
          </p:cNvSpPr>
          <p:nvPr>
            <p:ph idx="1"/>
          </p:nvPr>
        </p:nvSpPr>
        <p:spPr/>
        <p:txBody>
          <a:bodyPr/>
          <a:lstStyle/>
          <a:p>
            <a:pPr lvl="0"/>
            <a:r>
              <a:rPr lang="en-US" dirty="0"/>
              <a:t>Easy to understand</a:t>
            </a:r>
            <a:endParaRPr lang="en-IN" dirty="0"/>
          </a:p>
          <a:p>
            <a:pPr lvl="0"/>
            <a:r>
              <a:rPr lang="en-US" dirty="0"/>
              <a:t>Easy to access</a:t>
            </a:r>
            <a:endParaRPr lang="en-IN" dirty="0"/>
          </a:p>
          <a:p>
            <a:pPr lvl="0"/>
            <a:r>
              <a:rPr lang="en-US" dirty="0"/>
              <a:t>Look and feel</a:t>
            </a:r>
            <a:endParaRPr lang="en-IN" dirty="0"/>
          </a:p>
          <a:p>
            <a:pPr lvl="0"/>
            <a:r>
              <a:rPr lang="en-US" dirty="0"/>
              <a:t>Faster to Access</a:t>
            </a:r>
            <a:endParaRPr lang="en-IN" dirty="0"/>
          </a:p>
          <a:p>
            <a:pPr lvl="0"/>
            <a:r>
              <a:rPr lang="en-US" dirty="0"/>
              <a:t>Effective Navigation</a:t>
            </a:r>
            <a:endParaRPr lang="en-IN" dirty="0"/>
          </a:p>
          <a:p>
            <a:pPr lvl="0"/>
            <a:r>
              <a:rPr lang="en-US" dirty="0"/>
              <a:t>Good Error Handling</a:t>
            </a:r>
            <a:endParaRPr lang="en-IN" dirty="0"/>
          </a:p>
          <a:p>
            <a:endParaRPr lang="en-IN" dirty="0"/>
          </a:p>
        </p:txBody>
      </p:sp>
    </p:spTree>
    <p:extLst>
      <p:ext uri="{BB962C8B-B14F-4D97-AF65-F5344CB8AC3E}">
        <p14:creationId xmlns:p14="http://schemas.microsoft.com/office/powerpoint/2010/main" val="363421144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07055" y="260648"/>
            <a:ext cx="3529890" cy="55564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92237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59632" y="1484784"/>
            <a:ext cx="6840760" cy="4464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6709175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99592" y="836712"/>
            <a:ext cx="7056784" cy="4657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9362026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Usability testing process consists of the following phases</a:t>
            </a:r>
            <a:r>
              <a:rPr lang="en-IN" dirty="0"/>
              <a:t/>
            </a:r>
            <a:br>
              <a:rPr lang="en-IN" dirty="0"/>
            </a:br>
            <a:endParaRPr lang="en-IN"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99592" y="1988840"/>
            <a:ext cx="7416824" cy="23590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799333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2.11.3 Maintainability Testing </a:t>
            </a:r>
            <a:endParaRPr lang="en-IN" dirty="0"/>
          </a:p>
        </p:txBody>
      </p:sp>
      <p:sp>
        <p:nvSpPr>
          <p:cNvPr id="3" name="Content Placeholder 2"/>
          <p:cNvSpPr>
            <a:spLocks noGrp="1"/>
          </p:cNvSpPr>
          <p:nvPr>
            <p:ph idx="1"/>
          </p:nvPr>
        </p:nvSpPr>
        <p:spPr/>
        <p:txBody>
          <a:bodyPr>
            <a:normAutofit fontScale="92500" lnSpcReduction="10000"/>
          </a:bodyPr>
          <a:lstStyle/>
          <a:p>
            <a:r>
              <a:rPr lang="en-US" dirty="0"/>
              <a:t>The term maintainability corresponds to the ability to update or modify the system under test. This is a very important parameter as the system is subjected to changes throughout the software life cycle.</a:t>
            </a:r>
            <a:endParaRPr lang="en-IN" dirty="0"/>
          </a:p>
          <a:p>
            <a:r>
              <a:rPr lang="en-US" dirty="0"/>
              <a:t>To make Maintainability Testing more effective, testers should include static analysis and reviews as these are hard to spot during dynamic testing while it is easily captured in code walkthrough and inspection</a:t>
            </a:r>
            <a:endParaRPr lang="en-IN" dirty="0"/>
          </a:p>
        </p:txBody>
      </p:sp>
    </p:spTree>
    <p:extLst>
      <p:ext uri="{BB962C8B-B14F-4D97-AF65-F5344CB8AC3E}">
        <p14:creationId xmlns:p14="http://schemas.microsoft.com/office/powerpoint/2010/main" val="137027712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Software maintainability consists of four types</a:t>
            </a:r>
            <a:endParaRPr lang="en-IN" dirty="0"/>
          </a:p>
        </p:txBody>
      </p:sp>
      <p:sp>
        <p:nvSpPr>
          <p:cNvPr id="3" name="Content Placeholder 2"/>
          <p:cNvSpPr>
            <a:spLocks noGrp="1"/>
          </p:cNvSpPr>
          <p:nvPr>
            <p:ph idx="1"/>
          </p:nvPr>
        </p:nvSpPr>
        <p:spPr/>
        <p:txBody>
          <a:bodyPr>
            <a:normAutofit fontScale="85000" lnSpcReduction="10000"/>
          </a:bodyPr>
          <a:lstStyle/>
          <a:p>
            <a:pPr marL="0" indent="0">
              <a:buNone/>
            </a:pPr>
            <a:r>
              <a:rPr lang="en-US" b="1" dirty="0"/>
              <a:t>1.CORRECTIVE</a:t>
            </a:r>
            <a:endParaRPr lang="en-IN" b="1" dirty="0"/>
          </a:p>
          <a:p>
            <a:pPr algn="just"/>
            <a:r>
              <a:rPr lang="en-US" dirty="0"/>
              <a:t>Corrective maintenance is defined as maintenance of bugs or errors. It means when the error is detected in the software then the corrective maintenance is required to fix it. These bugs or errors are responsible for the faults which may appear in the code, design or logic of the software. Sometimes the user asks for the enhancements of the software and not about fixing the bugs. Corrective maintenance requires the correction of existing </a:t>
            </a:r>
            <a:r>
              <a:rPr lang="en-US" dirty="0">
                <a:hlinkClick r:id="rId2"/>
              </a:rPr>
              <a:t>faults</a:t>
            </a:r>
            <a:r>
              <a:rPr lang="en-US" dirty="0"/>
              <a:t> in the software. Sometimes a change in hardware also cause bugs or errors.</a:t>
            </a:r>
            <a:endParaRPr lang="en-IN" dirty="0"/>
          </a:p>
          <a:p>
            <a:endParaRPr lang="en-IN" dirty="0"/>
          </a:p>
        </p:txBody>
      </p:sp>
    </p:spTree>
    <p:extLst>
      <p:ext uri="{BB962C8B-B14F-4D97-AF65-F5344CB8AC3E}">
        <p14:creationId xmlns:p14="http://schemas.microsoft.com/office/powerpoint/2010/main" val="331065214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85000" lnSpcReduction="10000"/>
          </a:bodyPr>
          <a:lstStyle/>
          <a:p>
            <a:pPr marL="0" indent="0">
              <a:buNone/>
            </a:pPr>
            <a:r>
              <a:rPr lang="en-US" b="1" dirty="0"/>
              <a:t>2.ADAPTIVE</a:t>
            </a:r>
            <a:endParaRPr lang="en-IN" b="1" dirty="0"/>
          </a:p>
          <a:p>
            <a:pPr algn="just"/>
            <a:r>
              <a:rPr lang="en-US" dirty="0"/>
              <a:t>Adaptive maintenance includes the environmental changes where your software is living. Changes to the hardware, operating system, software dependencies, and organizational business rules and policies are handled in adaptive maintenance. By these modifications to the environment, changes can occur in the other parts of the software. In changing circumstances adaptive maintenance is required to keep your software fresh or to increase the lifetime of the software</a:t>
            </a:r>
            <a:endParaRPr lang="en-IN" dirty="0"/>
          </a:p>
        </p:txBody>
      </p:sp>
    </p:spTree>
    <p:extLst>
      <p:ext uri="{BB962C8B-B14F-4D97-AF65-F5344CB8AC3E}">
        <p14:creationId xmlns:p14="http://schemas.microsoft.com/office/powerpoint/2010/main" val="303307268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20000"/>
          </a:bodyPr>
          <a:lstStyle/>
          <a:p>
            <a:pPr marL="0" indent="0">
              <a:buNone/>
            </a:pPr>
            <a:r>
              <a:rPr lang="en-US" b="1" dirty="0"/>
              <a:t>3.PERFECTIVE</a:t>
            </a:r>
            <a:endParaRPr lang="en-IN" b="1" dirty="0"/>
          </a:p>
          <a:p>
            <a:pPr algn="just"/>
            <a:r>
              <a:rPr lang="en-US" dirty="0"/>
              <a:t>Perfective maintenance refers to the changes in features and requirements in your existing system. After sometime when user suggests for new features and new functionality of the software than adaptive maintenance is used. In adaptive maintenance, some features are removed from the software which features are not effective for the software. Adaptive maintenance involves 50-55% of the maintenance work.</a:t>
            </a:r>
            <a:endParaRPr lang="en-IN" dirty="0"/>
          </a:p>
          <a:p>
            <a:endParaRPr lang="en-IN" dirty="0"/>
          </a:p>
        </p:txBody>
      </p:sp>
    </p:spTree>
    <p:extLst>
      <p:ext uri="{BB962C8B-B14F-4D97-AF65-F5344CB8AC3E}">
        <p14:creationId xmlns:p14="http://schemas.microsoft.com/office/powerpoint/2010/main" val="89399215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20000"/>
          </a:bodyPr>
          <a:lstStyle/>
          <a:p>
            <a:pPr marL="0" indent="0">
              <a:buNone/>
            </a:pPr>
            <a:r>
              <a:rPr lang="en-US" b="1" dirty="0"/>
              <a:t>4.PREVENTIVE</a:t>
            </a:r>
            <a:endParaRPr lang="en-IN" b="1" dirty="0"/>
          </a:p>
          <a:p>
            <a:pPr algn="just"/>
            <a:r>
              <a:rPr lang="en-US" dirty="0"/>
              <a:t>Perfective maintenance maximizes the </a:t>
            </a:r>
            <a:r>
              <a:rPr lang="en-US" dirty="0">
                <a:hlinkClick r:id="rId2"/>
              </a:rPr>
              <a:t>maintainability</a:t>
            </a:r>
            <a:r>
              <a:rPr lang="en-US" dirty="0"/>
              <a:t> or understanding of the software system. Documentation updating or code optimizing are involved in preventive maintenance. Preventive maintenance helps the software to become more scalable, stable, understandable, maintainable. This maintenance acts as medicine to prevent the problems. Restructuring the data and code of the software are implemented in preventive maintenance</a:t>
            </a:r>
            <a:endParaRPr lang="en-IN" dirty="0"/>
          </a:p>
        </p:txBody>
      </p:sp>
    </p:spTree>
    <p:extLst>
      <p:ext uri="{BB962C8B-B14F-4D97-AF65-F5344CB8AC3E}">
        <p14:creationId xmlns:p14="http://schemas.microsoft.com/office/powerpoint/2010/main" val="53254383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2.11.4 Portability </a:t>
            </a:r>
            <a:endParaRPr lang="en-IN" dirty="0"/>
          </a:p>
        </p:txBody>
      </p:sp>
      <p:sp>
        <p:nvSpPr>
          <p:cNvPr id="3" name="Content Placeholder 2"/>
          <p:cNvSpPr>
            <a:spLocks noGrp="1"/>
          </p:cNvSpPr>
          <p:nvPr>
            <p:ph idx="1"/>
          </p:nvPr>
        </p:nvSpPr>
        <p:spPr/>
        <p:txBody>
          <a:bodyPr>
            <a:normAutofit lnSpcReduction="10000"/>
          </a:bodyPr>
          <a:lstStyle/>
          <a:p>
            <a:r>
              <a:rPr lang="en-US" dirty="0"/>
              <a:t>It is a measure of how easily an application can be transferred from one computer environment to another. A computer software application is considered portable to a new environment if the effort required to adapt it to the new environment is within reasonable limits. The meaning of the abstract term 'reasonable' depends upon the nature of the application and is often difficult to express in quantifiable units</a:t>
            </a:r>
            <a:endParaRPr lang="en-IN" dirty="0"/>
          </a:p>
        </p:txBody>
      </p:sp>
    </p:spTree>
    <p:extLst>
      <p:ext uri="{BB962C8B-B14F-4D97-AF65-F5344CB8AC3E}">
        <p14:creationId xmlns:p14="http://schemas.microsoft.com/office/powerpoint/2010/main" val="398706522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The phrase </a:t>
            </a:r>
            <a:r>
              <a:rPr lang="en-US" i="1" dirty="0"/>
              <a:t>"to port" means to modify software and make it adaptable to work on a different computer system</a:t>
            </a:r>
            <a:r>
              <a:rPr lang="en-US" dirty="0"/>
              <a:t>. </a:t>
            </a:r>
            <a:r>
              <a:rPr lang="en-US" i="1" u="sng" dirty="0"/>
              <a:t>For example</a:t>
            </a:r>
            <a:r>
              <a:rPr lang="en-US" i="1" dirty="0"/>
              <a:t>, to port an application to Linux means to modify the program so that it can be run in a Linux environment.</a:t>
            </a:r>
            <a:br>
              <a:rPr lang="en-US" i="1" dirty="0"/>
            </a:br>
            <a:endParaRPr lang="en-IN" dirty="0"/>
          </a:p>
        </p:txBody>
      </p:sp>
    </p:spTree>
    <p:extLst>
      <p:ext uri="{BB962C8B-B14F-4D97-AF65-F5344CB8AC3E}">
        <p14:creationId xmlns:p14="http://schemas.microsoft.com/office/powerpoint/2010/main" val="29409744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2.11.5 Security </a:t>
            </a:r>
            <a:endParaRPr lang="en-IN" dirty="0"/>
          </a:p>
        </p:txBody>
      </p:sp>
      <p:sp>
        <p:nvSpPr>
          <p:cNvPr id="3" name="Content Placeholder 2"/>
          <p:cNvSpPr>
            <a:spLocks noGrp="1"/>
          </p:cNvSpPr>
          <p:nvPr>
            <p:ph idx="1"/>
          </p:nvPr>
        </p:nvSpPr>
        <p:spPr/>
        <p:txBody>
          <a:bodyPr>
            <a:normAutofit fontScale="92500" lnSpcReduction="10000"/>
          </a:bodyPr>
          <a:lstStyle/>
          <a:p>
            <a:r>
              <a:rPr lang="en-US" b="1" dirty="0"/>
              <a:t>Security Testing</a:t>
            </a:r>
            <a:r>
              <a:rPr lang="en-US" dirty="0"/>
              <a:t> is a type of Software Testing that uncovers vulnerabilities, threats, risks in a software application and prevents malicious attacks from intruders. The purpose of Security Tests is to identify all possible loopholes and weaknesses of the software system which might result in a loss of information, revenue, repute at the hands of the employees or outsiders of the Organization.</a:t>
            </a:r>
            <a:endParaRPr lang="en-IN" dirty="0"/>
          </a:p>
          <a:p>
            <a:pPr marL="0" indent="0">
              <a:buNone/>
            </a:pPr>
            <a:r>
              <a:rPr lang="en-US" dirty="0"/>
              <a:t> </a:t>
            </a:r>
            <a:endParaRPr lang="en-IN" dirty="0"/>
          </a:p>
          <a:p>
            <a:endParaRPr lang="en-IN" dirty="0"/>
          </a:p>
        </p:txBody>
      </p:sp>
    </p:spTree>
    <p:extLst>
      <p:ext uri="{BB962C8B-B14F-4D97-AF65-F5344CB8AC3E}">
        <p14:creationId xmlns:p14="http://schemas.microsoft.com/office/powerpoint/2010/main" val="2314789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59632" y="1484784"/>
            <a:ext cx="6840760" cy="4320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979814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Security testing is an integral part of software testing, which is used to discover the weaknesses, risks, or threats in the software application and also help us to stop the nasty attack from the outsiders and make sure the security of our software applications.</a:t>
            </a:r>
            <a:endParaRPr lang="en-IN" dirty="0"/>
          </a:p>
          <a:p>
            <a:endParaRPr lang="en-IN" dirty="0"/>
          </a:p>
        </p:txBody>
      </p:sp>
    </p:spTree>
    <p:extLst>
      <p:ext uri="{BB962C8B-B14F-4D97-AF65-F5344CB8AC3E}">
        <p14:creationId xmlns:p14="http://schemas.microsoft.com/office/powerpoint/2010/main" val="280597550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63688" y="764704"/>
            <a:ext cx="5760640" cy="48664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2361914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03648" y="1052736"/>
            <a:ext cx="6480720" cy="4438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8676031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Authorization &amp; Authentication</a:t>
            </a:r>
            <a:endParaRPr lang="en-IN" dirty="0"/>
          </a:p>
        </p:txBody>
      </p:sp>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19672" y="1556793"/>
            <a:ext cx="5976664" cy="18722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3728" y="4229691"/>
            <a:ext cx="5097463" cy="154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4498470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81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03648" y="620689"/>
            <a:ext cx="6048672" cy="51659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680898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2.11.6 Localization &amp; Internationalization </a:t>
            </a:r>
            <a:endParaRPr lang="en-IN" dirty="0"/>
          </a:p>
        </p:txBody>
      </p:sp>
      <p:sp>
        <p:nvSpPr>
          <p:cNvPr id="3" name="Content Placeholder 2"/>
          <p:cNvSpPr>
            <a:spLocks noGrp="1"/>
          </p:cNvSpPr>
          <p:nvPr>
            <p:ph idx="1"/>
          </p:nvPr>
        </p:nvSpPr>
        <p:spPr/>
        <p:txBody>
          <a:bodyPr>
            <a:normAutofit fontScale="92500" lnSpcReduction="20000"/>
          </a:bodyPr>
          <a:lstStyle/>
          <a:p>
            <a:r>
              <a:rPr lang="en-IN" b="1" dirty="0"/>
              <a:t>Localization Testing:- </a:t>
            </a:r>
          </a:p>
          <a:p>
            <a:pPr algn="just"/>
            <a:r>
              <a:rPr lang="en-US" dirty="0"/>
              <a:t>Localization testing is the software testing process for checking the localized version of a product for that particular culture or locale settings. The areas affected by localization testing are UI and content.</a:t>
            </a:r>
            <a:endParaRPr lang="en-IN" dirty="0"/>
          </a:p>
          <a:p>
            <a:pPr algn="just"/>
            <a:r>
              <a:rPr lang="en-US" dirty="0"/>
              <a:t>It is nothing but a format of </a:t>
            </a:r>
            <a:r>
              <a:rPr lang="en-US" dirty="0">
                <a:hlinkClick r:id="rId2"/>
              </a:rPr>
              <a:t>software testing</a:t>
            </a:r>
            <a:r>
              <a:rPr lang="en-US" dirty="0"/>
              <a:t>. We test the particular application based on the country, region, etc. As we know, the Localized product only supports the precise kind of languages that are usable only in a specific region</a:t>
            </a:r>
            <a:endParaRPr lang="en-IN" dirty="0"/>
          </a:p>
        </p:txBody>
      </p:sp>
    </p:spTree>
    <p:extLst>
      <p:ext uri="{BB962C8B-B14F-4D97-AF65-F5344CB8AC3E}">
        <p14:creationId xmlns:p14="http://schemas.microsoft.com/office/powerpoint/2010/main" val="101412240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10000"/>
          </a:bodyPr>
          <a:lstStyle/>
          <a:p>
            <a:r>
              <a:rPr lang="en-IN" b="1" dirty="0"/>
              <a:t>Globalization Testing</a:t>
            </a:r>
          </a:p>
          <a:p>
            <a:pPr algn="just"/>
            <a:r>
              <a:rPr lang="en-US" dirty="0"/>
              <a:t>Globalization Testing is a software testing method used to ensure that the software application can function in any culture or locale (language, territory or code page) by testing the software functionalities using each type of international input possible. The purpose of Globalization testing is to ensure that software can be used internationally or worldwide. It is also called Internationalization Testing</a:t>
            </a:r>
            <a:endParaRPr lang="en-IN" dirty="0"/>
          </a:p>
        </p:txBody>
      </p:sp>
    </p:spTree>
    <p:extLst>
      <p:ext uri="{BB962C8B-B14F-4D97-AF65-F5344CB8AC3E}">
        <p14:creationId xmlns:p14="http://schemas.microsoft.com/office/powerpoint/2010/main" val="358796192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921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71600" y="764704"/>
            <a:ext cx="7272807" cy="48237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4898604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2.12 :- Concept of Smoke testing and Sanity Testing </a:t>
            </a:r>
            <a:endParaRPr lang="en-IN" dirty="0"/>
          </a:p>
        </p:txBody>
      </p:sp>
      <p:pic>
        <p:nvPicPr>
          <p:cNvPr id="1024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3568" y="1412776"/>
            <a:ext cx="7848872" cy="4318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3579838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b="1" dirty="0"/>
              <a:t>Smoke Testing</a:t>
            </a:r>
            <a:r>
              <a:rPr lang="en-US" dirty="0"/>
              <a:t> is a software testing technique performed post software build to verify that the critical functionalities of software are working fine. It is executed before any detailed functional or regression tests are executed. The main purpose of smoke testing is to reject a software application with defects so that QA team does not waste time testing broken software application</a:t>
            </a:r>
            <a:endParaRPr lang="en-IN" dirty="0"/>
          </a:p>
        </p:txBody>
      </p:sp>
    </p:spTree>
    <p:extLst>
      <p:ext uri="{BB962C8B-B14F-4D97-AF65-F5344CB8AC3E}">
        <p14:creationId xmlns:p14="http://schemas.microsoft.com/office/powerpoint/2010/main" val="12978334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TotalTime>
  <Words>3053</Words>
  <Application>Microsoft Office PowerPoint</Application>
  <PresentationFormat>On-screen Show (4:3)</PresentationFormat>
  <Paragraphs>249</Paragraphs>
  <Slides>104</Slides>
  <Notes>0</Notes>
  <HiddenSlides>0</HiddenSlides>
  <MMClips>0</MMClips>
  <ScaleCrop>false</ScaleCrop>
  <HeadingPairs>
    <vt:vector size="4" baseType="variant">
      <vt:variant>
        <vt:lpstr>Theme</vt:lpstr>
      </vt:variant>
      <vt:variant>
        <vt:i4>1</vt:i4>
      </vt:variant>
      <vt:variant>
        <vt:lpstr>Slide Titles</vt:lpstr>
      </vt:variant>
      <vt:variant>
        <vt:i4>104</vt:i4>
      </vt:variant>
    </vt:vector>
  </HeadingPairs>
  <TitlesOfParts>
    <vt:vector size="105" baseType="lpstr">
      <vt:lpstr>Office Theme</vt:lpstr>
      <vt:lpstr>MCA-II (Semester- III) Subject :- Software Testing &amp; Quality Assurance (Subject Code:- IT-33)        Chapter: 2] Software Testing Fundamentals  </vt:lpstr>
      <vt:lpstr>PowerPoint Presentation</vt:lpstr>
      <vt:lpstr>PowerPoint Presentation</vt:lpstr>
      <vt:lpstr>Testing Objectives: </vt:lpstr>
      <vt:lpstr>What is a BUG? </vt:lpstr>
      <vt:lpstr>PowerPoint Presentation</vt:lpstr>
      <vt:lpstr>2.4 Economics of Testing </vt:lpstr>
      <vt:lpstr>PowerPoint Presentation</vt:lpstr>
      <vt:lpstr>PowerPoint Presentation</vt:lpstr>
      <vt:lpstr>2.5 Seven Testing Principle </vt:lpstr>
      <vt:lpstr>Testing shows the presence of defects</vt:lpstr>
      <vt:lpstr>Exhaustive testing is not possible</vt:lpstr>
      <vt:lpstr>Early Testing</vt:lpstr>
      <vt:lpstr>Defect Clustering</vt:lpstr>
      <vt:lpstr>Pesticide Paradox</vt:lpstr>
      <vt:lpstr>Testing is context-dependent</vt:lpstr>
      <vt:lpstr>Absence of errors fallacy</vt:lpstr>
      <vt:lpstr>2.6  Software Testing Life Cycle (STLC) </vt:lpstr>
      <vt:lpstr>PowerPoint Presentation</vt:lpstr>
      <vt:lpstr>Bug Life Cycle</vt:lpstr>
      <vt:lpstr>2.7 Verification &amp; Validation Concepts</vt:lpstr>
      <vt:lpstr>PowerPoint Presentation</vt:lpstr>
      <vt:lpstr>PowerPoint Presentation</vt:lpstr>
      <vt:lpstr>PowerPoint Presentation</vt:lpstr>
      <vt:lpstr> V- Model </vt:lpstr>
      <vt:lpstr>PowerPoint Presentation</vt:lpstr>
      <vt:lpstr>PowerPoint Presentation</vt:lpstr>
      <vt:lpstr>W- Model</vt:lpstr>
      <vt:lpstr>PowerPoint Presentation</vt:lpstr>
      <vt:lpstr>PowerPoint Presentation</vt:lpstr>
      <vt:lpstr>Test Driven Development (TDD) </vt:lpstr>
      <vt:lpstr>PowerPoint Presentation</vt:lpstr>
      <vt:lpstr>PowerPoint Presentation</vt:lpstr>
      <vt:lpstr>PowerPoint Presentation</vt:lpstr>
      <vt:lpstr>2.9.1 Unit Testing </vt:lpstr>
      <vt:lpstr>PowerPoint Presentation</vt:lpstr>
      <vt:lpstr>PowerPoint Presentation</vt:lpstr>
      <vt:lpstr>PowerPoint Presentation</vt:lpstr>
      <vt:lpstr>2.9.2  Integration Testing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2.9.3  System Testing</vt:lpstr>
      <vt:lpstr>PowerPoint Presentation</vt:lpstr>
      <vt:lpstr>2.9.4 User Acceptance Testing (UAT)</vt:lpstr>
      <vt:lpstr>PowerPoint Presentation</vt:lpstr>
      <vt:lpstr>Acceptance criteria are defined on the basis of the following attributes</vt:lpstr>
      <vt:lpstr>PowerPoint Presentation</vt:lpstr>
      <vt:lpstr>Acceptance Testing and V-Model </vt:lpstr>
      <vt:lpstr>PowerPoint Presentation</vt:lpstr>
      <vt:lpstr>2.10.1 Functional Testing (Black Box)</vt:lpstr>
      <vt:lpstr>PowerPoint Presentation</vt:lpstr>
      <vt:lpstr>PowerPoint Presentation</vt:lpstr>
      <vt:lpstr>2.10.2 Non-functional testing (Testing of software product characteristics)</vt:lpstr>
      <vt:lpstr>2.10.3 Structural testing (White-Box Testing )</vt:lpstr>
      <vt:lpstr>White box testing involves:-</vt:lpstr>
      <vt:lpstr>2.10.4 Testing related to changes – Confirmation (Re-testing) and Regression Testing</vt:lpstr>
      <vt:lpstr>PowerPoint Presentation</vt:lpstr>
      <vt:lpstr>PowerPoint Presentation</vt:lpstr>
      <vt:lpstr>PowerPoint Presentation</vt:lpstr>
      <vt:lpstr>PowerPoint Presentation</vt:lpstr>
      <vt:lpstr>PowerPoint Presentation</vt:lpstr>
      <vt:lpstr>PowerPoint Presentation</vt:lpstr>
      <vt:lpstr>2.11.1 Performance (Load &amp; Stress) Testing</vt:lpstr>
      <vt:lpstr>PowerPoint Presentation</vt:lpstr>
      <vt:lpstr>PowerPoint Presentation</vt:lpstr>
      <vt:lpstr>PowerPoint Presentation</vt:lpstr>
      <vt:lpstr>PowerPoint Presentation</vt:lpstr>
      <vt:lpstr>2.11.2 Usability Testing </vt:lpstr>
      <vt:lpstr>PowerPoint Presentation</vt:lpstr>
      <vt:lpstr>In Usability Testing, the user-friendliness can be described with the help of the following characteristics </vt:lpstr>
      <vt:lpstr>PowerPoint Presentation</vt:lpstr>
      <vt:lpstr>PowerPoint Presentation</vt:lpstr>
      <vt:lpstr>Usability testing process consists of the following phases </vt:lpstr>
      <vt:lpstr>2.11.3 Maintainability Testing </vt:lpstr>
      <vt:lpstr>Software maintainability consists of four types</vt:lpstr>
      <vt:lpstr>PowerPoint Presentation</vt:lpstr>
      <vt:lpstr>PowerPoint Presentation</vt:lpstr>
      <vt:lpstr>PowerPoint Presentation</vt:lpstr>
      <vt:lpstr>2.11.4 Portability </vt:lpstr>
      <vt:lpstr>PowerPoint Presentation</vt:lpstr>
      <vt:lpstr>2.11.5 Security </vt:lpstr>
      <vt:lpstr>PowerPoint Presentation</vt:lpstr>
      <vt:lpstr>PowerPoint Presentation</vt:lpstr>
      <vt:lpstr>PowerPoint Presentation</vt:lpstr>
      <vt:lpstr>Authorization &amp; Authentication</vt:lpstr>
      <vt:lpstr>PowerPoint Presentation</vt:lpstr>
      <vt:lpstr>2.11.6 Localization &amp; Internationalization </vt:lpstr>
      <vt:lpstr>PowerPoint Presentation</vt:lpstr>
      <vt:lpstr>PowerPoint Presentation</vt:lpstr>
      <vt:lpstr>2.12 :- Concept of Smoke testing and Sanity Testing </vt:lpstr>
      <vt:lpstr>PowerPoint Presentation</vt:lpstr>
      <vt:lpstr>PowerPoint Presentation</vt:lpstr>
      <vt:lpstr>Sanity Testing</vt:lpstr>
      <vt:lpstr>PowerPoint Presentation</vt:lpstr>
      <vt:lpstr>The key difference between Smoke Testing and Sanity Testing </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MCA-II (Semester- III) Subject :- Software Testing &amp; Quality Assurance (Subject Code:- IT-33)        Chapter: 2] Software Testing Fundamentals  </dc:title>
  <dc:creator>MCA</dc:creator>
  <cp:lastModifiedBy>MCA</cp:lastModifiedBy>
  <cp:revision>12</cp:revision>
  <dcterms:created xsi:type="dcterms:W3CDTF">2022-02-17T07:18:16Z</dcterms:created>
  <dcterms:modified xsi:type="dcterms:W3CDTF">2022-02-17T09:24:12Z</dcterms:modified>
</cp:coreProperties>
</file>

<file path=docProps/thumbnail.jpeg>
</file>